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sldIdLst>
    <p:sldId id="256" r:id="rId2"/>
    <p:sldId id="259" r:id="rId3"/>
    <p:sldId id="272" r:id="rId4"/>
    <p:sldId id="278" r:id="rId5"/>
    <p:sldId id="277" r:id="rId6"/>
    <p:sldId id="267" r:id="rId7"/>
    <p:sldId id="276" r:id="rId8"/>
    <p:sldId id="262" r:id="rId9"/>
    <p:sldId id="257" r:id="rId10"/>
    <p:sldId id="268" r:id="rId11"/>
    <p:sldId id="261" r:id="rId12"/>
    <p:sldId id="273" r:id="rId13"/>
    <p:sldId id="258" r:id="rId14"/>
    <p:sldId id="265"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3" d="100"/>
          <a:sy n="123" d="100"/>
        </p:scale>
        <p:origin x="114"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8/29/2024</a:t>
            </a:fld>
            <a:endParaRPr lang="en-US" dirty="0"/>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405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8/29/2024</a:t>
            </a:fld>
            <a:endParaRPr lang="en-US" dirty="0"/>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7729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8/29/2024</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8509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8/29/2024</a:t>
            </a:fld>
            <a:endParaRPr lang="en-US" dirty="0"/>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545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8/29/2024</a:t>
            </a:fld>
            <a:endParaRPr lang="en-US" dirty="0"/>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636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8/29/2024</a:t>
            </a:fld>
            <a:endParaRPr lang="en-US" dirty="0"/>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a:t>
            </a:fld>
            <a:endParaRPr lang="en-US" dirty="0"/>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529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8/29/2024</a:t>
            </a:fld>
            <a:endParaRPr lang="en-US" dirty="0"/>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498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8/29/2024</a:t>
            </a:fld>
            <a:endParaRPr lang="en-US" dirty="0"/>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815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8/29/2024</a:t>
            </a:fld>
            <a:endParaRPr lang="en-US" dirty="0"/>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2951436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8/29/2024</a:t>
            </a:fld>
            <a:endParaRPr lang="en-US" dirty="0"/>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150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8/29/2024</a:t>
            </a:fld>
            <a:endParaRPr lang="en-US" dirty="0"/>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0232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8/29/2024</a:t>
            </a:fld>
            <a:endParaRPr lang="en-US" dirty="0"/>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2778181156"/>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68" r:id="rId6"/>
    <p:sldLayoutId id="2147483764" r:id="rId7"/>
    <p:sldLayoutId id="2147483765" r:id="rId8"/>
    <p:sldLayoutId id="2147483766" r:id="rId9"/>
    <p:sldLayoutId id="2147483767" r:id="rId10"/>
    <p:sldLayoutId id="2147483769"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easyfundraising.org.uk/donation-reminder/?efr_source=website&amp;efr_medium=easyfundraising&amp;efr_campaign=header-navigation"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facebook.com/glenchildcare/" TargetMode="Externa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hyperlink" Target="https://www.instagram.com/glenchildcare/" TargetMode="Externa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mailto:adminstrator@glenurquhartchildcarecentre.co.uk" TargetMode="External"/><Relationship Id="rId3" Type="http://schemas.openxmlformats.org/officeDocument/2006/relationships/image" Target="../media/image23.gif"/><Relationship Id="rId7" Type="http://schemas.openxmlformats.org/officeDocument/2006/relationships/hyperlink" Target="mailto:bookings@glenurquhartchildcarecentre.co.uk" TargetMode="External"/><Relationship Id="rId2" Type="http://schemas.openxmlformats.org/officeDocument/2006/relationships/image" Target="../media/image22.gif"/><Relationship Id="rId1" Type="http://schemas.openxmlformats.org/officeDocument/2006/relationships/slideLayout" Target="../slideLayouts/slideLayout2.xml"/><Relationship Id="rId6" Type="http://schemas.openxmlformats.org/officeDocument/2006/relationships/hyperlink" Target="mailto:supervisor@glenurquhartchildcarecentre.co.uk" TargetMode="External"/><Relationship Id="rId5" Type="http://schemas.openxmlformats.org/officeDocument/2006/relationships/hyperlink" Target="mailto:assistantmanager@glenurquhartchildcarecentre.co.uk" TargetMode="External"/><Relationship Id="rId4" Type="http://schemas.openxmlformats.org/officeDocument/2006/relationships/hyperlink" Target="mailto:manager@glenurquhartchildcarecentre.co.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lenurquhartchildcarecentre.com/blo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lenurquhartchildcarecentre.com/blo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lochnessmarathon.com/event/wee-nessie-4/?_gl=1*1mgr6ki*_ga*OTg0MzQ5MTE0LjE3MjQ5MzA1MjI.*_ga_SWB2C98X13*MTcyNDkzMDUyMS4xLjEuMTcyNDkzMDUyMS42MC4wLjA.&amp;_ga=2.128316043.663668718.1724930522-984349114.172493052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lenurquhartchildcarecentre.com/truste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26C321DA-1EDE-3E4B-8B73-6477B2C6D0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30" name="Oval 29">
              <a:extLst>
                <a:ext uri="{FF2B5EF4-FFF2-40B4-BE49-F238E27FC236}">
                  <a16:creationId xmlns:a16="http://schemas.microsoft.com/office/drawing/2014/main" id="{DC13524B-3A91-1E40-840D-09EDE65E0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85">
              <a:extLst>
                <a:ext uri="{FF2B5EF4-FFF2-40B4-BE49-F238E27FC236}">
                  <a16:creationId xmlns:a16="http://schemas.microsoft.com/office/drawing/2014/main" id="{E03B804C-EF61-0141-A6AB-D81EDA5AC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86">
              <a:extLst>
                <a:ext uri="{FF2B5EF4-FFF2-40B4-BE49-F238E27FC236}">
                  <a16:creationId xmlns:a16="http://schemas.microsoft.com/office/drawing/2014/main" id="{CAB80ED1-EE7D-3843-9750-C6C8C5F8E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87">
              <a:extLst>
                <a:ext uri="{FF2B5EF4-FFF2-40B4-BE49-F238E27FC236}">
                  <a16:creationId xmlns:a16="http://schemas.microsoft.com/office/drawing/2014/main" id="{8BCD1EDB-B320-594D-86D1-7A73424B2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88">
              <a:extLst>
                <a:ext uri="{FF2B5EF4-FFF2-40B4-BE49-F238E27FC236}">
                  <a16:creationId xmlns:a16="http://schemas.microsoft.com/office/drawing/2014/main" id="{A6B97414-A09F-8647-823F-295A0FEF5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89">
              <a:extLst>
                <a:ext uri="{FF2B5EF4-FFF2-40B4-BE49-F238E27FC236}">
                  <a16:creationId xmlns:a16="http://schemas.microsoft.com/office/drawing/2014/main" id="{BA92AD33-EF27-124E-AF6E-9BA5401EC2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98">
              <a:extLst>
                <a:ext uri="{FF2B5EF4-FFF2-40B4-BE49-F238E27FC236}">
                  <a16:creationId xmlns:a16="http://schemas.microsoft.com/office/drawing/2014/main" id="{24B8C792-BD2C-6D48-93EE-D615EF38F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2618C49-3E6B-FE95-6DB8-DD424D4936F3}"/>
              </a:ext>
            </a:extLst>
          </p:cNvPr>
          <p:cNvSpPr>
            <a:spLocks noGrp="1"/>
          </p:cNvSpPr>
          <p:nvPr>
            <p:ph type="ctrTitle"/>
          </p:nvPr>
        </p:nvSpPr>
        <p:spPr>
          <a:xfrm>
            <a:off x="7486648" y="416564"/>
            <a:ext cx="4025901" cy="3218176"/>
          </a:xfrm>
        </p:spPr>
        <p:txBody>
          <a:bodyPr>
            <a:normAutofit fontScale="90000"/>
          </a:bodyPr>
          <a:lstStyle/>
          <a:p>
            <a:pPr algn="ctr">
              <a:lnSpc>
                <a:spcPct val="90000"/>
              </a:lnSpc>
            </a:pPr>
            <a:r>
              <a:rPr lang="en-GB" sz="4000" dirty="0">
                <a:latin typeface="Baskerville Old Face" panose="02020602080505020303" pitchFamily="18" charset="0"/>
              </a:rPr>
              <a:t>Glen Urquhart Childcare </a:t>
            </a:r>
            <a:br>
              <a:rPr lang="en-GB" sz="4000" dirty="0">
                <a:latin typeface="Baskerville Old Face" panose="02020602080505020303" pitchFamily="18" charset="0"/>
              </a:rPr>
            </a:br>
            <a:r>
              <a:rPr lang="en-GB" sz="4000" dirty="0">
                <a:latin typeface="Baskerville Old Face" panose="02020602080505020303" pitchFamily="18" charset="0"/>
              </a:rPr>
              <a:t>Centre</a:t>
            </a:r>
            <a:br>
              <a:rPr lang="en-GB" sz="4000" dirty="0">
                <a:latin typeface="Baskerville Old Face" panose="02020602080505020303" pitchFamily="18" charset="0"/>
              </a:rPr>
            </a:br>
            <a:br>
              <a:rPr lang="en-GB" sz="4000" dirty="0">
                <a:latin typeface="Baskerville Old Face" panose="02020602080505020303" pitchFamily="18" charset="0"/>
              </a:rPr>
            </a:br>
            <a:r>
              <a:rPr lang="en-GB" sz="4000" dirty="0">
                <a:latin typeface="Baskerville Old Face" panose="02020602080505020303" pitchFamily="18" charset="0"/>
              </a:rPr>
              <a:t>August 2024</a:t>
            </a:r>
            <a:br>
              <a:rPr lang="en-GB" sz="4000" dirty="0">
                <a:latin typeface="Baskerville Old Face" panose="02020602080505020303" pitchFamily="18" charset="0"/>
              </a:rPr>
            </a:br>
            <a:r>
              <a:rPr lang="en-GB" sz="4000" dirty="0">
                <a:latin typeface="Baskerville Old Face" panose="02020602080505020303" pitchFamily="18" charset="0"/>
              </a:rPr>
              <a:t>Newsletter</a:t>
            </a:r>
          </a:p>
        </p:txBody>
      </p:sp>
      <p:pic>
        <p:nvPicPr>
          <p:cNvPr id="21" name="Picture 20" descr="A mosaic of colorful geometric shapes">
            <a:extLst>
              <a:ext uri="{FF2B5EF4-FFF2-40B4-BE49-F238E27FC236}">
                <a16:creationId xmlns:a16="http://schemas.microsoft.com/office/drawing/2014/main" id="{8D0AC9EF-27A8-08AA-37B3-EFADC07F701C}"/>
              </a:ext>
            </a:extLst>
          </p:cNvPr>
          <p:cNvPicPr>
            <a:picLocks noChangeAspect="1"/>
          </p:cNvPicPr>
          <p:nvPr/>
        </p:nvPicPr>
        <p:blipFill rotWithShape="1">
          <a:blip r:embed="rId2"/>
          <a:srcRect r="27915"/>
          <a:stretch/>
        </p:blipFill>
        <p:spPr>
          <a:xfrm>
            <a:off x="1" y="1"/>
            <a:ext cx="6914058" cy="6857999"/>
          </a:xfrm>
          <a:prstGeom prst="rect">
            <a:avLst/>
          </a:prstGeom>
        </p:spPr>
      </p:pic>
      <p:cxnSp>
        <p:nvCxnSpPr>
          <p:cNvPr id="46" name="Straight Connector 45">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86649" y="6087110"/>
            <a:ext cx="413453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1500980951214_PastedImage">
            <a:extLst>
              <a:ext uri="{FF2B5EF4-FFF2-40B4-BE49-F238E27FC236}">
                <a16:creationId xmlns:a16="http://schemas.microsoft.com/office/drawing/2014/main" id="{BA99F8C5-C34D-9483-9A37-B699A47947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7419" y="3634739"/>
            <a:ext cx="2412995" cy="2412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173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0" name="Rectangle 10279">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2CCA72-AC50-6E3F-C210-5D2192971472}"/>
              </a:ext>
            </a:extLst>
          </p:cNvPr>
          <p:cNvSpPr>
            <a:spLocks noGrp="1"/>
          </p:cNvSpPr>
          <p:nvPr>
            <p:ph type="title"/>
          </p:nvPr>
        </p:nvSpPr>
        <p:spPr>
          <a:xfrm>
            <a:off x="404131" y="404040"/>
            <a:ext cx="5459728" cy="781463"/>
          </a:xfrm>
        </p:spPr>
        <p:txBody>
          <a:bodyPr>
            <a:normAutofit/>
          </a:bodyPr>
          <a:lstStyle/>
          <a:p>
            <a:pPr algn="ctr">
              <a:lnSpc>
                <a:spcPct val="90000"/>
              </a:lnSpc>
            </a:pPr>
            <a:r>
              <a:rPr lang="en-GB" dirty="0">
                <a:latin typeface="Baskerville Old Face" panose="02020602080505020303" pitchFamily="18" charset="0"/>
              </a:rPr>
              <a:t>Small wins for big things</a:t>
            </a:r>
          </a:p>
        </p:txBody>
      </p:sp>
      <p:sp>
        <p:nvSpPr>
          <p:cNvPr id="3" name="Content Placeholder 2">
            <a:extLst>
              <a:ext uri="{FF2B5EF4-FFF2-40B4-BE49-F238E27FC236}">
                <a16:creationId xmlns:a16="http://schemas.microsoft.com/office/drawing/2014/main" id="{9A482E61-A650-82A6-BC76-BC4072854D05}"/>
              </a:ext>
            </a:extLst>
          </p:cNvPr>
          <p:cNvSpPr>
            <a:spLocks noGrp="1"/>
          </p:cNvSpPr>
          <p:nvPr>
            <p:ph idx="1"/>
          </p:nvPr>
        </p:nvSpPr>
        <p:spPr>
          <a:xfrm>
            <a:off x="493870" y="1282027"/>
            <a:ext cx="5486059" cy="4597775"/>
          </a:xfrm>
        </p:spPr>
        <p:txBody>
          <a:bodyPr>
            <a:normAutofit/>
          </a:bodyPr>
          <a:lstStyle/>
          <a:p>
            <a:pPr marL="0" indent="0">
              <a:buNone/>
            </a:pPr>
            <a:r>
              <a:rPr lang="en-GB" sz="2000" dirty="0">
                <a:latin typeface="Baskerville Old Face" panose="02020602080505020303" pitchFamily="18" charset="0"/>
              </a:rPr>
              <a:t>We work quietly behind the scenes to fundraise, and grant find so we can directly source toys and equipment for the centre. Recently we have </a:t>
            </a:r>
            <a:r>
              <a:rPr lang="en-GB" sz="2000" dirty="0" err="1">
                <a:latin typeface="Baskerville Old Face" panose="02020602080505020303" pitchFamily="18" charset="0"/>
              </a:rPr>
              <a:t>rasied</a:t>
            </a:r>
            <a:r>
              <a:rPr lang="en-GB" sz="2000" dirty="0">
                <a:latin typeface="Baskerville Old Face" panose="02020602080505020303" pitchFamily="18" charset="0"/>
              </a:rPr>
              <a:t>:</a:t>
            </a:r>
            <a:br>
              <a:rPr lang="en-GB" sz="2000" dirty="0">
                <a:latin typeface="Baskerville Old Face" panose="02020602080505020303" pitchFamily="18" charset="0"/>
              </a:rPr>
            </a:br>
            <a:endParaRPr lang="en-GB" sz="2000" dirty="0">
              <a:latin typeface="Baskerville Old Face" panose="02020602080505020303" pitchFamily="18" charset="0"/>
            </a:endParaRPr>
          </a:p>
          <a:p>
            <a:r>
              <a:rPr lang="en-GB" sz="2000" dirty="0" err="1">
                <a:latin typeface="Baskerville Old Face" panose="02020602080505020303" pitchFamily="18" charset="0"/>
              </a:rPr>
              <a:t>Soirbheas</a:t>
            </a:r>
            <a:r>
              <a:rPr lang="en-GB" sz="2000" dirty="0">
                <a:latin typeface="Baskerville Old Face" panose="02020602080505020303" pitchFamily="18" charset="0"/>
              </a:rPr>
              <a:t> photo competition £100</a:t>
            </a:r>
          </a:p>
          <a:p>
            <a:r>
              <a:rPr lang="en-GB" sz="2000" dirty="0" err="1">
                <a:latin typeface="Baskerville Old Face" panose="02020602080505020303" pitchFamily="18" charset="0"/>
              </a:rPr>
              <a:t>Templa</a:t>
            </a:r>
            <a:r>
              <a:rPr lang="en-GB" sz="2000" dirty="0">
                <a:latin typeface="Baskerville Old Face" panose="02020602080505020303" pitchFamily="18" charset="0"/>
              </a:rPr>
              <a:t> Spa evening and raffle £245.80</a:t>
            </a:r>
          </a:p>
          <a:p>
            <a:r>
              <a:rPr lang="en-GB" sz="2000" dirty="0">
                <a:latin typeface="Baskerville Old Face" panose="02020602080505020303" pitchFamily="18" charset="0"/>
              </a:rPr>
              <a:t>Rag Bag £113.90</a:t>
            </a:r>
          </a:p>
        </p:txBody>
      </p:sp>
      <p:pic>
        <p:nvPicPr>
          <p:cNvPr id="10244" name="Picture 4" descr="Way To Go Team Images | Free download on ClipArtMag">
            <a:extLst>
              <a:ext uri="{FF2B5EF4-FFF2-40B4-BE49-F238E27FC236}">
                <a16:creationId xmlns:a16="http://schemas.microsoft.com/office/drawing/2014/main" id="{6920AC27-DAC5-0D23-9222-FE1462B2B31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0" y="770890"/>
            <a:ext cx="5486059" cy="5486059"/>
          </a:xfrm>
          <a:prstGeom prst="rect">
            <a:avLst/>
          </a:prstGeom>
          <a:noFill/>
          <a:extLst>
            <a:ext uri="{909E8E84-426E-40DD-AFC4-6F175D3DCCD1}">
              <a14:hiddenFill xmlns:a14="http://schemas.microsoft.com/office/drawing/2010/main">
                <a:solidFill>
                  <a:srgbClr val="FFFFFF"/>
                </a:solidFill>
              </a14:hiddenFill>
            </a:ext>
          </a:extLst>
        </p:spPr>
      </p:pic>
      <p:grpSp>
        <p:nvGrpSpPr>
          <p:cNvPr id="10281" name="Group 10280">
            <a:extLst>
              <a:ext uri="{FF2B5EF4-FFF2-40B4-BE49-F238E27FC236}">
                <a16:creationId xmlns:a16="http://schemas.microsoft.com/office/drawing/2014/main" id="{1B5E71B3-7269-894E-A00B-31D341365F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10282" name="Freeform 85">
              <a:extLst>
                <a:ext uri="{FF2B5EF4-FFF2-40B4-BE49-F238E27FC236}">
                  <a16:creationId xmlns:a16="http://schemas.microsoft.com/office/drawing/2014/main" id="{FFFA3A20-1539-CC4A-9BE1-7415FE5A98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83" name="Freeform 87">
              <a:extLst>
                <a:ext uri="{FF2B5EF4-FFF2-40B4-BE49-F238E27FC236}">
                  <a16:creationId xmlns:a16="http://schemas.microsoft.com/office/drawing/2014/main" id="{44EBCCFB-8EAB-2442-8E02-293F08D50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84" name="Freeform 89">
              <a:extLst>
                <a:ext uri="{FF2B5EF4-FFF2-40B4-BE49-F238E27FC236}">
                  <a16:creationId xmlns:a16="http://schemas.microsoft.com/office/drawing/2014/main" id="{AFD14830-CC36-D64E-8173-398042563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85" name="Freeform 97">
              <a:extLst>
                <a:ext uri="{FF2B5EF4-FFF2-40B4-BE49-F238E27FC236}">
                  <a16:creationId xmlns:a16="http://schemas.microsoft.com/office/drawing/2014/main" id="{FAA40AB8-EB6E-A44D-B3CA-7D25B64F5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10286" name="Straight Connector 10285">
            <a:extLst>
              <a:ext uri="{FF2B5EF4-FFF2-40B4-BE49-F238E27FC236}">
                <a16:creationId xmlns:a16="http://schemas.microsoft.com/office/drawing/2014/main" id="{A0A01F17-907D-3541-BBAF-A33828880D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41335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56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8" name="Rectangle 2067">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76C8402-1434-F6CF-1945-55950A7EA987}"/>
              </a:ext>
            </a:extLst>
          </p:cNvPr>
          <p:cNvSpPr>
            <a:spLocks noGrp="1"/>
          </p:cNvSpPr>
          <p:nvPr>
            <p:ph type="title"/>
          </p:nvPr>
        </p:nvSpPr>
        <p:spPr>
          <a:xfrm>
            <a:off x="565150" y="770890"/>
            <a:ext cx="6400999" cy="1268984"/>
          </a:xfrm>
        </p:spPr>
        <p:txBody>
          <a:bodyPr>
            <a:normAutofit/>
          </a:bodyPr>
          <a:lstStyle/>
          <a:p>
            <a:r>
              <a:rPr lang="en-GB" dirty="0">
                <a:latin typeface="Baskerville Old Face" panose="02020602080505020303" pitchFamily="18" charset="0"/>
              </a:rPr>
              <a:t>Help us earn!</a:t>
            </a:r>
          </a:p>
        </p:txBody>
      </p:sp>
      <p:sp>
        <p:nvSpPr>
          <p:cNvPr id="3" name="Content Placeholder 2">
            <a:extLst>
              <a:ext uri="{FF2B5EF4-FFF2-40B4-BE49-F238E27FC236}">
                <a16:creationId xmlns:a16="http://schemas.microsoft.com/office/drawing/2014/main" id="{40930B58-93FF-4C04-49AD-159249E2217A}"/>
              </a:ext>
            </a:extLst>
          </p:cNvPr>
          <p:cNvSpPr>
            <a:spLocks noGrp="1"/>
          </p:cNvSpPr>
          <p:nvPr>
            <p:ph idx="1"/>
          </p:nvPr>
        </p:nvSpPr>
        <p:spPr>
          <a:xfrm>
            <a:off x="546658" y="1934412"/>
            <a:ext cx="6400999" cy="3601212"/>
          </a:xfrm>
        </p:spPr>
        <p:txBody>
          <a:bodyPr>
            <a:normAutofit/>
          </a:bodyPr>
          <a:lstStyle/>
          <a:p>
            <a:pPr marL="0" indent="0">
              <a:buNone/>
            </a:pPr>
            <a:r>
              <a:rPr lang="en-GB" sz="1600" dirty="0">
                <a:latin typeface="Baskerville Old Face" panose="02020602080505020303" pitchFamily="18" charset="0"/>
                <a:ea typeface="Calibri" panose="020F0502020204030204" pitchFamily="34" charset="0"/>
                <a:cs typeface="Times New Roman" panose="02020603050405020304" pitchFamily="18" charset="0"/>
              </a:rPr>
              <a:t>U</a:t>
            </a:r>
            <a:r>
              <a:rPr lang="en-GB" sz="1600" dirty="0">
                <a:effectLst/>
                <a:latin typeface="Baskerville Old Face" panose="02020602080505020303" pitchFamily="18" charset="0"/>
                <a:ea typeface="Calibri" panose="020F0502020204030204" pitchFamily="34" charset="0"/>
                <a:cs typeface="Times New Roman" panose="02020603050405020304" pitchFamily="18" charset="0"/>
              </a:rPr>
              <a:t>se easy fundraising every time you shop online! Click the link below to see the retailers that are part of the campaign. Over 4,000 shops and sites will donate, so you can raise FREE donations for us no matter what you are buying. These donations really help us out, so please sign up for free!</a:t>
            </a:r>
          </a:p>
          <a:p>
            <a:pPr marL="0" indent="0">
              <a:buNone/>
            </a:pPr>
            <a:r>
              <a:rPr lang="en-GB" sz="1600" dirty="0">
                <a:effectLst/>
                <a:latin typeface="Baskerville Old Face" panose="02020602080505020303" pitchFamily="18" charset="0"/>
                <a:ea typeface="Calibri" panose="020F0502020204030204" pitchFamily="34" charset="0"/>
                <a:cs typeface="Times New Roman" panose="02020603050405020304" pitchFamily="18" charset="0"/>
              </a:rPr>
              <a:t>For every 5</a:t>
            </a:r>
            <a:r>
              <a:rPr lang="en-GB" sz="1600" baseline="30000" dirty="0">
                <a:effectLst/>
                <a:latin typeface="Baskerville Old Face" panose="02020602080505020303" pitchFamily="18" charset="0"/>
                <a:ea typeface="Calibri" panose="020F0502020204030204" pitchFamily="34" charset="0"/>
                <a:cs typeface="Times New Roman" panose="02020603050405020304" pitchFamily="18" charset="0"/>
              </a:rPr>
              <a:t>th</a:t>
            </a:r>
            <a:r>
              <a:rPr lang="en-GB" sz="1600" dirty="0">
                <a:effectLst/>
                <a:latin typeface="Baskerville Old Face" panose="02020602080505020303" pitchFamily="18" charset="0"/>
                <a:ea typeface="Calibri" panose="020F0502020204030204" pitchFamily="34" charset="0"/>
                <a:cs typeface="Times New Roman" panose="02020603050405020304" pitchFamily="18" charset="0"/>
              </a:rPr>
              <a:t> time you shop you’ll receive £3 to either spend on a coffee for yourself </a:t>
            </a:r>
            <a:r>
              <a:rPr lang="en-GB" sz="1600" u="sng" dirty="0">
                <a:effectLst/>
                <a:latin typeface="Baskerville Old Face" panose="02020602080505020303" pitchFamily="18" charset="0"/>
                <a:ea typeface="Calibri" panose="020F0502020204030204" pitchFamily="34" charset="0"/>
                <a:cs typeface="Times New Roman" panose="02020603050405020304" pitchFamily="18" charset="0"/>
              </a:rPr>
              <a:t>OR</a:t>
            </a:r>
            <a:r>
              <a:rPr lang="en-GB" sz="1600" dirty="0">
                <a:effectLst/>
                <a:latin typeface="Baskerville Old Face" panose="02020602080505020303" pitchFamily="18" charset="0"/>
                <a:ea typeface="Calibri" panose="020F0502020204030204" pitchFamily="34" charset="0"/>
                <a:cs typeface="Times New Roman" panose="02020603050405020304" pitchFamily="18" charset="0"/>
              </a:rPr>
              <a:t> you could donate it to us at the centre! Last year £179.56 was donated to the centre from shoppers.</a:t>
            </a:r>
          </a:p>
          <a:p>
            <a:pPr marL="0" indent="0">
              <a:buNone/>
            </a:pPr>
            <a:endParaRPr lang="en-GB" sz="1600" dirty="0">
              <a:latin typeface="Baskerville Old Face" panose="02020602080505020303" pitchFamily="18" charset="0"/>
              <a:ea typeface="Calibri" panose="020F0502020204030204" pitchFamily="34" charset="0"/>
              <a:cs typeface="Times New Roman" panose="02020603050405020304" pitchFamily="18" charset="0"/>
            </a:endParaRPr>
          </a:p>
          <a:p>
            <a:pPr marL="0" indent="0">
              <a:buNone/>
            </a:pPr>
            <a:r>
              <a:rPr lang="en-GB" sz="1600" dirty="0">
                <a:effectLst/>
                <a:latin typeface="Baskerville Old Face" panose="02020602080505020303" pitchFamily="18" charset="0"/>
                <a:ea typeface="Calibri" panose="020F0502020204030204" pitchFamily="34" charset="0"/>
                <a:cs typeface="Times New Roman" panose="02020603050405020304" pitchFamily="18" charset="0"/>
              </a:rPr>
              <a:t>For extra bo</a:t>
            </a:r>
            <a:r>
              <a:rPr lang="en-GB" sz="1600" dirty="0">
                <a:latin typeface="Baskerville Old Face" panose="02020602080505020303" pitchFamily="18" charset="0"/>
                <a:ea typeface="Calibri" panose="020F0502020204030204" pitchFamily="34" charset="0"/>
                <a:cs typeface="Times New Roman" panose="02020603050405020304" pitchFamily="18" charset="0"/>
              </a:rPr>
              <a:t>nus points, add the easy fundraising browser </a:t>
            </a:r>
            <a:r>
              <a:rPr lang="en-GB" sz="1600" dirty="0" err="1">
                <a:latin typeface="Baskerville Old Face" panose="02020602080505020303" pitchFamily="18" charset="0"/>
                <a:ea typeface="Calibri" panose="020F0502020204030204" pitchFamily="34" charset="0"/>
                <a:cs typeface="Times New Roman" panose="02020603050405020304" pitchFamily="18" charset="0"/>
              </a:rPr>
              <a:t>extention</a:t>
            </a:r>
            <a:r>
              <a:rPr lang="en-GB" sz="1600" dirty="0">
                <a:latin typeface="Baskerville Old Face" panose="02020602080505020303" pitchFamily="18" charset="0"/>
                <a:ea typeface="Calibri" panose="020F0502020204030204" pitchFamily="34" charset="0"/>
                <a:cs typeface="Times New Roman" panose="02020603050405020304" pitchFamily="18" charset="0"/>
              </a:rPr>
              <a:t> to your phone or desktop so you can donate to us without even thinking!!</a:t>
            </a:r>
            <a:endParaRPr lang="en-GB" sz="1600" dirty="0">
              <a:effectLst/>
              <a:latin typeface="Baskerville Old Face" panose="02020602080505020303" pitchFamily="18" charset="0"/>
              <a:ea typeface="Calibri" panose="020F0502020204030204" pitchFamily="34" charset="0"/>
              <a:cs typeface="Times New Roman" panose="02020603050405020304" pitchFamily="18" charset="0"/>
            </a:endParaRPr>
          </a:p>
          <a:p>
            <a:pPr marL="0" indent="0">
              <a:buNone/>
            </a:pPr>
            <a:r>
              <a:rPr lang="en-GB" sz="1200" dirty="0">
                <a:latin typeface="Baskerville Old Face" panose="02020602080505020303" pitchFamily="18" charset="0"/>
                <a:ea typeface="Calibri" panose="020F0502020204030204" pitchFamily="34" charset="0"/>
                <a:cs typeface="Times New Roman" panose="02020603050405020304" pitchFamily="18" charset="0"/>
                <a:hlinkClick r:id="rId2"/>
              </a:rPr>
              <a:t>https://www.easyfundraising.org.uk/donation-reminder/?efr_source=website&amp;efr_medium=easyfundraising&amp;efr_campaign=header-navigation</a:t>
            </a:r>
            <a:r>
              <a:rPr lang="en-GB" sz="1200" dirty="0">
                <a:latin typeface="Baskerville Old Face" panose="02020602080505020303" pitchFamily="18" charset="0"/>
                <a:ea typeface="Calibri" panose="020F0502020204030204" pitchFamily="34" charset="0"/>
                <a:cs typeface="Times New Roman" panose="02020603050405020304" pitchFamily="18" charset="0"/>
              </a:rPr>
              <a:t> </a:t>
            </a:r>
          </a:p>
          <a:p>
            <a:pPr marL="0" indent="0">
              <a:buNone/>
            </a:pPr>
            <a:endParaRPr lang="en-GB" sz="1600" dirty="0">
              <a:latin typeface="Baskerville Old Face" panose="02020602080505020303" pitchFamily="18" charset="0"/>
            </a:endParaRPr>
          </a:p>
        </p:txBody>
      </p:sp>
      <p:grpSp>
        <p:nvGrpSpPr>
          <p:cNvPr id="2070" name="Group 2069">
            <a:extLst>
              <a:ext uri="{FF2B5EF4-FFF2-40B4-BE49-F238E27FC236}">
                <a16:creationId xmlns:a16="http://schemas.microsoft.com/office/drawing/2014/main" id="{1B5E71B3-7269-894E-A00B-31D341365F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2071" name="Freeform 85">
              <a:extLst>
                <a:ext uri="{FF2B5EF4-FFF2-40B4-BE49-F238E27FC236}">
                  <a16:creationId xmlns:a16="http://schemas.microsoft.com/office/drawing/2014/main" id="{FFFA3A20-1539-CC4A-9BE1-7415FE5A98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72" name="Freeform 87">
              <a:extLst>
                <a:ext uri="{FF2B5EF4-FFF2-40B4-BE49-F238E27FC236}">
                  <a16:creationId xmlns:a16="http://schemas.microsoft.com/office/drawing/2014/main" id="{44EBCCFB-8EAB-2442-8E02-293F08D50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73" name="Freeform 89">
              <a:extLst>
                <a:ext uri="{FF2B5EF4-FFF2-40B4-BE49-F238E27FC236}">
                  <a16:creationId xmlns:a16="http://schemas.microsoft.com/office/drawing/2014/main" id="{AFD14830-CC36-D64E-8173-398042563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74" name="Freeform 97">
              <a:extLst>
                <a:ext uri="{FF2B5EF4-FFF2-40B4-BE49-F238E27FC236}">
                  <a16:creationId xmlns:a16="http://schemas.microsoft.com/office/drawing/2014/main" id="{FAA40AB8-EB6E-A44D-B3CA-7D25B64F5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2076" name="Straight Connector 2075">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640437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7" name="Picture 2" descr="Fundraising Banners | Easyfundraising">
            <a:extLst>
              <a:ext uri="{FF2B5EF4-FFF2-40B4-BE49-F238E27FC236}">
                <a16:creationId xmlns:a16="http://schemas.microsoft.com/office/drawing/2014/main" id="{93D87F53-B31F-282A-538D-B6EC53659A9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08436" y="289823"/>
            <a:ext cx="4002456" cy="11206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BCABCC2-FA5C-ECFF-16BE-83E38F2F488B}"/>
              </a:ext>
            </a:extLst>
          </p:cNvPr>
          <p:cNvPicPr>
            <a:picLocks noChangeAspect="1"/>
          </p:cNvPicPr>
          <p:nvPr/>
        </p:nvPicPr>
        <p:blipFill>
          <a:blip r:embed="rId4"/>
          <a:stretch>
            <a:fillRect/>
          </a:stretch>
        </p:blipFill>
        <p:spPr>
          <a:xfrm>
            <a:off x="7118801" y="3347045"/>
            <a:ext cx="4381725" cy="2660787"/>
          </a:xfrm>
          <a:prstGeom prst="rect">
            <a:avLst/>
          </a:prstGeom>
        </p:spPr>
      </p:pic>
      <p:pic>
        <p:nvPicPr>
          <p:cNvPr id="4" name="Picture 3">
            <a:extLst>
              <a:ext uri="{FF2B5EF4-FFF2-40B4-BE49-F238E27FC236}">
                <a16:creationId xmlns:a16="http://schemas.microsoft.com/office/drawing/2014/main" id="{FF7ECF0B-9771-3A74-8810-948856701F9F}"/>
              </a:ext>
            </a:extLst>
          </p:cNvPr>
          <p:cNvPicPr>
            <a:picLocks noChangeAspect="1"/>
          </p:cNvPicPr>
          <p:nvPr/>
        </p:nvPicPr>
        <p:blipFill>
          <a:blip r:embed="rId5"/>
          <a:stretch>
            <a:fillRect/>
          </a:stretch>
        </p:blipFill>
        <p:spPr>
          <a:xfrm>
            <a:off x="8801161" y="1405382"/>
            <a:ext cx="1537335" cy="1537335"/>
          </a:xfrm>
          <a:prstGeom prst="rect">
            <a:avLst/>
          </a:prstGeom>
        </p:spPr>
      </p:pic>
    </p:spTree>
    <p:extLst>
      <p:ext uri="{BB962C8B-B14F-4D97-AF65-F5344CB8AC3E}">
        <p14:creationId xmlns:p14="http://schemas.microsoft.com/office/powerpoint/2010/main" val="2840542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B46B8FB-F6A2-5F47-A6CD-A7E17E6927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1388" y="0"/>
            <a:ext cx="5990612" cy="6858001"/>
            <a:chOff x="6201388" y="0"/>
            <a:chExt cx="5990612" cy="6858001"/>
          </a:xfrm>
        </p:grpSpPr>
        <p:sp>
          <p:nvSpPr>
            <p:cNvPr id="13" name="Oval 12">
              <a:extLst>
                <a:ext uri="{FF2B5EF4-FFF2-40B4-BE49-F238E27FC236}">
                  <a16:creationId xmlns:a16="http://schemas.microsoft.com/office/drawing/2014/main" id="{419BDE93-3EC2-4E4D-BC0B-417378F49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46">
              <a:extLst>
                <a:ext uri="{FF2B5EF4-FFF2-40B4-BE49-F238E27FC236}">
                  <a16:creationId xmlns:a16="http://schemas.microsoft.com/office/drawing/2014/main" id="{FE21F82F-1EE5-8240-97F8-387DF0253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48">
              <a:extLst>
                <a:ext uri="{FF2B5EF4-FFF2-40B4-BE49-F238E27FC236}">
                  <a16:creationId xmlns:a16="http://schemas.microsoft.com/office/drawing/2014/main" id="{AE1903E3-6B5F-6B4C-9A1F-62628A050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F7C55863-3B37-0743-B001-1A970033F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2B4C24-3A58-924C-B79A-D961EF7C2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1EF52E0-D2CF-544F-93A6-4D7B45A048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63">
              <a:extLst>
                <a:ext uri="{FF2B5EF4-FFF2-40B4-BE49-F238E27FC236}">
                  <a16:creationId xmlns:a16="http://schemas.microsoft.com/office/drawing/2014/main" id="{6966CFE5-1C8C-2E4F-9B2D-A8438F5A5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64">
              <a:extLst>
                <a:ext uri="{FF2B5EF4-FFF2-40B4-BE49-F238E27FC236}">
                  <a16:creationId xmlns:a16="http://schemas.microsoft.com/office/drawing/2014/main" id="{9FD29EF3-A5B2-554A-A307-6BE1BCE8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val 20">
              <a:extLst>
                <a:ext uri="{FF2B5EF4-FFF2-40B4-BE49-F238E27FC236}">
                  <a16:creationId xmlns:a16="http://schemas.microsoft.com/office/drawing/2014/main" id="{AC1ECAD8-0CF2-934D-AA1E-C108208CD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B14DED1-3A58-8C4D-902E-2A9F34043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5D65157-5719-0341-A807-A8956595F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7F23F74-B777-2A4C-8EF9-E798880D5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70">
              <a:extLst>
                <a:ext uri="{FF2B5EF4-FFF2-40B4-BE49-F238E27FC236}">
                  <a16:creationId xmlns:a16="http://schemas.microsoft.com/office/drawing/2014/main" id="{E3B9A050-0AE1-1D4B-A2AC-6EEF64B10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71">
              <a:extLst>
                <a:ext uri="{FF2B5EF4-FFF2-40B4-BE49-F238E27FC236}">
                  <a16:creationId xmlns:a16="http://schemas.microsoft.com/office/drawing/2014/main" id="{C424FE38-F803-8D47-BF56-1B18EC2B1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Oval 26">
              <a:extLst>
                <a:ext uri="{FF2B5EF4-FFF2-40B4-BE49-F238E27FC236}">
                  <a16:creationId xmlns:a16="http://schemas.microsoft.com/office/drawing/2014/main" id="{E37187F2-9212-0641-97D0-1ACD50B74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C760C651-2AC4-564E-BEAA-AB7FAFE7F7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58B0A1B8-5BA3-3548-9511-B4904D052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75">
              <a:extLst>
                <a:ext uri="{FF2B5EF4-FFF2-40B4-BE49-F238E27FC236}">
                  <a16:creationId xmlns:a16="http://schemas.microsoft.com/office/drawing/2014/main" id="{424CD779-EE9A-214D-9488-767327E37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76">
              <a:extLst>
                <a:ext uri="{FF2B5EF4-FFF2-40B4-BE49-F238E27FC236}">
                  <a16:creationId xmlns:a16="http://schemas.microsoft.com/office/drawing/2014/main" id="{630D08C6-9EFB-8540-875F-2A55DED2A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77">
              <a:extLst>
                <a:ext uri="{FF2B5EF4-FFF2-40B4-BE49-F238E27FC236}">
                  <a16:creationId xmlns:a16="http://schemas.microsoft.com/office/drawing/2014/main" id="{D7E8DA86-1294-4641-9C52-6E1531506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78">
              <a:extLst>
                <a:ext uri="{FF2B5EF4-FFF2-40B4-BE49-F238E27FC236}">
                  <a16:creationId xmlns:a16="http://schemas.microsoft.com/office/drawing/2014/main" id="{011063C9-2A43-3348-A018-F27FACAA77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79">
              <a:extLst>
                <a:ext uri="{FF2B5EF4-FFF2-40B4-BE49-F238E27FC236}">
                  <a16:creationId xmlns:a16="http://schemas.microsoft.com/office/drawing/2014/main" id="{EE85C7DE-D965-244F-BD95-3A05FF4AA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80">
              <a:extLst>
                <a:ext uri="{FF2B5EF4-FFF2-40B4-BE49-F238E27FC236}">
                  <a16:creationId xmlns:a16="http://schemas.microsoft.com/office/drawing/2014/main" id="{315A1389-149A-3342-A863-637D42FDB2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81">
              <a:extLst>
                <a:ext uri="{FF2B5EF4-FFF2-40B4-BE49-F238E27FC236}">
                  <a16:creationId xmlns:a16="http://schemas.microsoft.com/office/drawing/2014/main" id="{B149CC6F-B6C6-BE46-B451-1BF7D47A8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38" name="Straight Connector 37">
            <a:extLst>
              <a:ext uri="{FF2B5EF4-FFF2-40B4-BE49-F238E27FC236}">
                <a16:creationId xmlns:a16="http://schemas.microsoft.com/office/drawing/2014/main" id="{D33A3282-0389-C547-8CA6-7F3E7F27B3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40" name="Rectangle 39">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56504B-9858-8D7C-82A5-A389F0750ADC}"/>
              </a:ext>
            </a:extLst>
          </p:cNvPr>
          <p:cNvSpPr>
            <a:spLocks noGrp="1"/>
          </p:cNvSpPr>
          <p:nvPr>
            <p:ph type="title"/>
          </p:nvPr>
        </p:nvSpPr>
        <p:spPr>
          <a:xfrm>
            <a:off x="1448655" y="263985"/>
            <a:ext cx="2889250" cy="1166078"/>
          </a:xfrm>
        </p:spPr>
        <p:txBody>
          <a:bodyPr vert="horz" lIns="91440" tIns="45720" rIns="91440" bIns="45720" rtlCol="0" anchor="t">
            <a:normAutofit/>
          </a:bodyPr>
          <a:lstStyle/>
          <a:p>
            <a:r>
              <a:rPr lang="en-US" sz="5400" dirty="0">
                <a:latin typeface="Baskerville Old Face" panose="02020602080505020303" pitchFamily="18" charset="0"/>
              </a:rPr>
              <a:t>Rag Bag</a:t>
            </a:r>
          </a:p>
        </p:txBody>
      </p:sp>
      <p:grpSp>
        <p:nvGrpSpPr>
          <p:cNvPr id="42" name="Group 41">
            <a:extLst>
              <a:ext uri="{FF2B5EF4-FFF2-40B4-BE49-F238E27FC236}">
                <a16:creationId xmlns:a16="http://schemas.microsoft.com/office/drawing/2014/main" id="{665B630C-8A26-BF40-AD00-AAAB3F8DFB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43" name="Freeform 85">
              <a:extLst>
                <a:ext uri="{FF2B5EF4-FFF2-40B4-BE49-F238E27FC236}">
                  <a16:creationId xmlns:a16="http://schemas.microsoft.com/office/drawing/2014/main" id="{47332152-49D9-5F42-9522-9424EDC706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87">
              <a:extLst>
                <a:ext uri="{FF2B5EF4-FFF2-40B4-BE49-F238E27FC236}">
                  <a16:creationId xmlns:a16="http://schemas.microsoft.com/office/drawing/2014/main" id="{60C97C94-6942-C048-8F6F-55E05CBA1A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89">
              <a:extLst>
                <a:ext uri="{FF2B5EF4-FFF2-40B4-BE49-F238E27FC236}">
                  <a16:creationId xmlns:a16="http://schemas.microsoft.com/office/drawing/2014/main" id="{BD92967A-BFB2-E441-AC07-5997DDDD5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100">
              <a:extLst>
                <a:ext uri="{FF2B5EF4-FFF2-40B4-BE49-F238E27FC236}">
                  <a16:creationId xmlns:a16="http://schemas.microsoft.com/office/drawing/2014/main" id="{DC25488D-5181-EC40-A6AC-862FC3787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48" name="Straight Connector 47">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413453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7" name="Content Placeholder 6">
            <a:extLst>
              <a:ext uri="{FF2B5EF4-FFF2-40B4-BE49-F238E27FC236}">
                <a16:creationId xmlns:a16="http://schemas.microsoft.com/office/drawing/2014/main" id="{F7B3F919-D481-38A3-878C-24E45BEC1209}"/>
              </a:ext>
            </a:extLst>
          </p:cNvPr>
          <p:cNvPicPr>
            <a:picLocks noGrp="1" noChangeAspect="1"/>
          </p:cNvPicPr>
          <p:nvPr>
            <p:ph idx="1"/>
          </p:nvPr>
        </p:nvPicPr>
        <p:blipFill rotWithShape="1">
          <a:blip r:embed="rId2"/>
          <a:srcRect l="4666" t="12998" b="1809"/>
          <a:stretch/>
        </p:blipFill>
        <p:spPr>
          <a:xfrm>
            <a:off x="5891894" y="1567895"/>
            <a:ext cx="5979588" cy="2645069"/>
          </a:xfrm>
          <a:prstGeom prst="rect">
            <a:avLst/>
          </a:prstGeom>
        </p:spPr>
      </p:pic>
      <p:sp>
        <p:nvSpPr>
          <p:cNvPr id="8" name="TextBox 7">
            <a:extLst>
              <a:ext uri="{FF2B5EF4-FFF2-40B4-BE49-F238E27FC236}">
                <a16:creationId xmlns:a16="http://schemas.microsoft.com/office/drawing/2014/main" id="{1A45BA7C-686A-BF75-BE3A-15BFB363BA20}"/>
              </a:ext>
            </a:extLst>
          </p:cNvPr>
          <p:cNvSpPr txBox="1"/>
          <p:nvPr/>
        </p:nvSpPr>
        <p:spPr>
          <a:xfrm>
            <a:off x="451105" y="1230588"/>
            <a:ext cx="4989684" cy="4637616"/>
          </a:xfrm>
          <a:prstGeom prst="rect">
            <a:avLst/>
          </a:prstGeom>
          <a:noFill/>
        </p:spPr>
        <p:txBody>
          <a:bodyPr wrap="square" rtlCol="0">
            <a:spAutoFit/>
          </a:bodyPr>
          <a:lstStyle/>
          <a:p>
            <a:pPr algn="ctr">
              <a:lnSpc>
                <a:spcPct val="107000"/>
              </a:lnSpc>
              <a:spcAft>
                <a:spcPts val="800"/>
              </a:spcAft>
            </a:pPr>
            <a:r>
              <a:rPr lang="en-GB" sz="1700" dirty="0">
                <a:effectLst/>
                <a:latin typeface="Baskerville Old Face" panose="02020602080505020303" pitchFamily="18" charset="0"/>
                <a:ea typeface="Calibri" panose="020F0502020204030204" pitchFamily="34" charset="0"/>
                <a:cs typeface="Times New Roman" panose="02020603050405020304" pitchFamily="18" charset="0"/>
              </a:rPr>
              <a:t>Do you have any old shoes and clothes that no longer fit you or your child? We have a rag bag station at the front of the nursery that will happily recycle any unwanted items of clothing. This scheme is a fantastic way of ensuring clothes don’t go into landfill but instead can be recycled for other uses. The Glen Urquhart Childcare Centre also receives money per kg of donated clothes which goes directly back to the children. </a:t>
            </a:r>
          </a:p>
          <a:p>
            <a:pPr algn="ctr">
              <a:lnSpc>
                <a:spcPct val="107000"/>
              </a:lnSpc>
              <a:spcAft>
                <a:spcPts val="800"/>
              </a:spcAft>
            </a:pPr>
            <a:endParaRPr lang="en-GB" sz="1500" dirty="0">
              <a:latin typeface="Baskerville Old Face" panose="02020602080505020303" pitchFamily="18" charset="0"/>
              <a:ea typeface="Calibri" panose="020F0502020204030204" pitchFamily="34" charset="0"/>
              <a:cs typeface="Times New Roman" panose="02020603050405020304" pitchFamily="18" charset="0"/>
            </a:endParaRPr>
          </a:p>
          <a:p>
            <a:r>
              <a:rPr lang="en-US" sz="1500" u="sng" dirty="0">
                <a:effectLst/>
                <a:latin typeface="Baskerville Old Face" panose="02020602080505020303" pitchFamily="18" charset="0"/>
                <a:ea typeface="Times New Roman" panose="02020603050405020304" pitchFamily="18" charset="0"/>
                <a:cs typeface="Times New Roman" panose="02020603050405020304" pitchFamily="18" charset="0"/>
              </a:rPr>
              <a:t>We Accept</a:t>
            </a:r>
            <a:r>
              <a:rPr lang="en-US" sz="1500" dirty="0">
                <a:effectLst/>
                <a:latin typeface="Baskerville Old Face" panose="02020602080505020303" pitchFamily="18" charset="0"/>
                <a:ea typeface="Times New Roman" panose="02020603050405020304" pitchFamily="18" charset="0"/>
                <a:cs typeface="Times New Roman" panose="02020603050405020304" pitchFamily="18" charset="0"/>
              </a:rPr>
              <a:t>:                                </a:t>
            </a:r>
            <a:r>
              <a:rPr lang="en-US" sz="1500" u="sng" dirty="0">
                <a:effectLst/>
                <a:latin typeface="Baskerville Old Face" panose="02020602080505020303" pitchFamily="18" charset="0"/>
                <a:ea typeface="Times New Roman" panose="02020603050405020304" pitchFamily="18" charset="0"/>
                <a:cs typeface="Times New Roman" panose="02020603050405020304" pitchFamily="18" charset="0"/>
              </a:rPr>
              <a:t>Will </a:t>
            </a:r>
            <a:r>
              <a:rPr lang="en-US" sz="1500" b="1" u="sng" dirty="0">
                <a:effectLst/>
                <a:latin typeface="Baskerville Old Face" panose="02020602080505020303" pitchFamily="18" charset="0"/>
                <a:ea typeface="Times New Roman" panose="02020603050405020304" pitchFamily="18" charset="0"/>
                <a:cs typeface="Times New Roman" panose="02020603050405020304" pitchFamily="18" charset="0"/>
              </a:rPr>
              <a:t>not</a:t>
            </a:r>
            <a:r>
              <a:rPr lang="en-US" sz="1500" u="sng" dirty="0">
                <a:effectLst/>
                <a:latin typeface="Baskerville Old Face" panose="02020602080505020303" pitchFamily="18" charset="0"/>
                <a:ea typeface="Times New Roman" panose="02020603050405020304" pitchFamily="18" charset="0"/>
                <a:cs typeface="Times New Roman" panose="02020603050405020304" pitchFamily="18" charset="0"/>
              </a:rPr>
              <a:t> Accept</a:t>
            </a:r>
            <a:r>
              <a:rPr lang="en-US" sz="1500" dirty="0">
                <a:effectLst/>
                <a:latin typeface="Baskerville Old Face" panose="02020602080505020303" pitchFamily="18" charset="0"/>
                <a:ea typeface="Times New Roman" panose="02020603050405020304" pitchFamily="18" charset="0"/>
                <a:cs typeface="Times New Roman" panose="02020603050405020304" pitchFamily="18" charset="0"/>
              </a:rPr>
              <a:t>:          </a:t>
            </a:r>
            <a:br>
              <a:rPr lang="en-US" sz="1500" dirty="0">
                <a:effectLst/>
                <a:latin typeface="Baskerville Old Face" panose="02020602080505020303" pitchFamily="18" charset="0"/>
                <a:ea typeface="Times New Roman" panose="02020603050405020304" pitchFamily="18" charset="0"/>
                <a:cs typeface="Times New Roman" panose="02020603050405020304" pitchFamily="18" charset="0"/>
              </a:rPr>
            </a:br>
            <a:endParaRPr lang="en-GB" sz="1500" dirty="0">
              <a:effectLst/>
              <a:latin typeface="Baskerville Old Face" panose="02020602080505020303" pitchFamily="18" charset="0"/>
              <a:ea typeface="Times New Roman" panose="02020603050405020304" pitchFamily="18" charset="0"/>
              <a:cs typeface="Times New Roman" panose="02020603050405020304" pitchFamily="18" charset="0"/>
            </a:endParaRPr>
          </a:p>
          <a:p>
            <a:r>
              <a:rPr lang="en-US" sz="1500" dirty="0">
                <a:effectLst/>
                <a:latin typeface="Baskerville Old Face" panose="02020602080505020303" pitchFamily="18" charset="0"/>
                <a:ea typeface="Times New Roman" panose="02020603050405020304" pitchFamily="18" charset="0"/>
                <a:cs typeface="Times New Roman" panose="02020603050405020304" pitchFamily="18" charset="0"/>
              </a:rPr>
              <a:t>Wearable clothing                     Work wear/Uniforms</a:t>
            </a:r>
            <a:endParaRPr lang="en-GB" sz="1500" dirty="0">
              <a:effectLst/>
              <a:latin typeface="Baskerville Old Face" panose="02020602080505020303" pitchFamily="18" charset="0"/>
              <a:ea typeface="Times New Roman" panose="02020603050405020304" pitchFamily="18" charset="0"/>
              <a:cs typeface="Times New Roman" panose="02020603050405020304" pitchFamily="18" charset="0"/>
            </a:endParaRPr>
          </a:p>
          <a:p>
            <a:r>
              <a:rPr lang="en-US" sz="1500" dirty="0">
                <a:effectLst/>
                <a:latin typeface="Baskerville Old Face" panose="02020602080505020303" pitchFamily="18" charset="0"/>
                <a:ea typeface="Times New Roman" panose="02020603050405020304" pitchFamily="18" charset="0"/>
                <a:cs typeface="Times New Roman" panose="02020603050405020304" pitchFamily="18" charset="0"/>
              </a:rPr>
              <a:t>Paired Shoes                              Wet/soiled clothes.</a:t>
            </a:r>
            <a:endParaRPr lang="en-GB" sz="1500" dirty="0">
              <a:effectLst/>
              <a:latin typeface="Baskerville Old Face" panose="02020602080505020303" pitchFamily="18" charset="0"/>
              <a:ea typeface="Times New Roman" panose="02020603050405020304" pitchFamily="18" charset="0"/>
              <a:cs typeface="Times New Roman" panose="02020603050405020304" pitchFamily="18" charset="0"/>
            </a:endParaRPr>
          </a:p>
          <a:p>
            <a:r>
              <a:rPr lang="en-US" sz="1500" dirty="0">
                <a:effectLst/>
                <a:latin typeface="Baskerville Old Face" panose="02020602080505020303" pitchFamily="18" charset="0"/>
                <a:ea typeface="Times New Roman" panose="02020603050405020304" pitchFamily="18" charset="0"/>
                <a:cs typeface="Times New Roman" panose="02020603050405020304" pitchFamily="18" charset="0"/>
              </a:rPr>
              <a:t>Handbags                                   Curtains/carpets/towels</a:t>
            </a:r>
            <a:endParaRPr lang="en-GB" sz="1500" dirty="0">
              <a:effectLst/>
              <a:latin typeface="Baskerville Old Face" panose="02020602080505020303" pitchFamily="18" charset="0"/>
              <a:ea typeface="Times New Roman" panose="02020603050405020304" pitchFamily="18" charset="0"/>
              <a:cs typeface="Times New Roman" panose="02020603050405020304" pitchFamily="18" charset="0"/>
            </a:endParaRPr>
          </a:p>
          <a:p>
            <a:r>
              <a:rPr lang="en-US" sz="1500" dirty="0">
                <a:effectLst/>
                <a:latin typeface="Baskerville Old Face" panose="02020602080505020303" pitchFamily="18" charset="0"/>
                <a:ea typeface="Times New Roman" panose="02020603050405020304" pitchFamily="18" charset="0"/>
                <a:cs typeface="Times New Roman" panose="02020603050405020304" pitchFamily="18" charset="0"/>
              </a:rPr>
              <a:t>Belts                                           Duvets/Pillowcases</a:t>
            </a:r>
            <a:endParaRPr lang="en-GB" sz="1500" dirty="0">
              <a:effectLst/>
              <a:latin typeface="Baskerville Old Face" panose="02020602080505020303" pitchFamily="18" charset="0"/>
              <a:ea typeface="Times New Roman" panose="02020603050405020304" pitchFamily="18" charset="0"/>
              <a:cs typeface="Times New Roman" panose="02020603050405020304" pitchFamily="18" charset="0"/>
            </a:endParaRPr>
          </a:p>
          <a:p>
            <a:r>
              <a:rPr lang="en-US" sz="1500" dirty="0">
                <a:effectLst/>
                <a:latin typeface="Baskerville Old Face" panose="02020602080505020303" pitchFamily="18" charset="0"/>
                <a:ea typeface="Times New Roman" panose="02020603050405020304" pitchFamily="18" charset="0"/>
                <a:cs typeface="Times New Roman" panose="02020603050405020304" pitchFamily="18" charset="0"/>
              </a:rPr>
              <a:t>                                                   Blankets/Cushions/Linen</a:t>
            </a:r>
            <a:endParaRPr lang="en-GB" sz="1500" dirty="0">
              <a:effectLst/>
              <a:latin typeface="Baskerville Old Face" panose="02020602080505020303"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GB" sz="1500" dirty="0">
                <a:effectLst/>
                <a:latin typeface="Baskerville Old Face" panose="02020602080505020303" pitchFamily="18" charset="0"/>
                <a:ea typeface="Calibri" panose="020F0502020204030204" pitchFamily="34" charset="0"/>
                <a:cs typeface="Times New Roman" panose="02020603050405020304" pitchFamily="18" charset="0"/>
              </a:rPr>
              <a:t>                                                   Suitcases/Books/Bric-a-Brac</a:t>
            </a:r>
          </a:p>
        </p:txBody>
      </p:sp>
      <p:pic>
        <p:nvPicPr>
          <p:cNvPr id="10" name="Picture 9">
            <a:extLst>
              <a:ext uri="{FF2B5EF4-FFF2-40B4-BE49-F238E27FC236}">
                <a16:creationId xmlns:a16="http://schemas.microsoft.com/office/drawing/2014/main" id="{96BE3F80-3136-2D33-4840-538C726E3806}"/>
              </a:ext>
            </a:extLst>
          </p:cNvPr>
          <p:cNvPicPr>
            <a:picLocks noChangeAspect="1"/>
          </p:cNvPicPr>
          <p:nvPr/>
        </p:nvPicPr>
        <p:blipFill>
          <a:blip r:embed="rId3"/>
          <a:stretch>
            <a:fillRect/>
          </a:stretch>
        </p:blipFill>
        <p:spPr>
          <a:xfrm>
            <a:off x="5689137" y="4665127"/>
            <a:ext cx="6168806" cy="1043193"/>
          </a:xfrm>
          <a:prstGeom prst="rect">
            <a:avLst/>
          </a:prstGeom>
        </p:spPr>
      </p:pic>
    </p:spTree>
    <p:extLst>
      <p:ext uri="{BB962C8B-B14F-4D97-AF65-F5344CB8AC3E}">
        <p14:creationId xmlns:p14="http://schemas.microsoft.com/office/powerpoint/2010/main" val="4047982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611D2-35A4-D177-645F-862E29398C7F}"/>
              </a:ext>
            </a:extLst>
          </p:cNvPr>
          <p:cNvSpPr>
            <a:spLocks noGrp="1"/>
          </p:cNvSpPr>
          <p:nvPr>
            <p:ph type="title"/>
          </p:nvPr>
        </p:nvSpPr>
        <p:spPr>
          <a:xfrm>
            <a:off x="565150" y="475931"/>
            <a:ext cx="7335835" cy="1268984"/>
          </a:xfrm>
        </p:spPr>
        <p:txBody>
          <a:bodyPr/>
          <a:lstStyle/>
          <a:p>
            <a:r>
              <a:rPr lang="en-GB" dirty="0">
                <a:latin typeface="Baskerville Old Face" panose="02020602080505020303" pitchFamily="18" charset="0"/>
              </a:rPr>
              <a:t>It’s good to be social!</a:t>
            </a:r>
          </a:p>
        </p:txBody>
      </p:sp>
      <p:sp>
        <p:nvSpPr>
          <p:cNvPr id="3" name="Content Placeholder 2">
            <a:extLst>
              <a:ext uri="{FF2B5EF4-FFF2-40B4-BE49-F238E27FC236}">
                <a16:creationId xmlns:a16="http://schemas.microsoft.com/office/drawing/2014/main" id="{C548DB0E-DF71-73A1-726B-5813AD375D1F}"/>
              </a:ext>
            </a:extLst>
          </p:cNvPr>
          <p:cNvSpPr>
            <a:spLocks noGrp="1"/>
          </p:cNvSpPr>
          <p:nvPr>
            <p:ph idx="1"/>
          </p:nvPr>
        </p:nvSpPr>
        <p:spPr>
          <a:xfrm>
            <a:off x="75865" y="1431551"/>
            <a:ext cx="6718152" cy="4264525"/>
          </a:xfrm>
        </p:spPr>
        <p:txBody>
          <a:bodyPr>
            <a:normAutofit/>
          </a:bodyPr>
          <a:lstStyle/>
          <a:p>
            <a:pPr marL="0" indent="0">
              <a:buNone/>
            </a:pPr>
            <a:r>
              <a:rPr lang="en-GB" sz="1600" dirty="0">
                <a:latin typeface="Baskerville Old Face" panose="02020602080505020303" pitchFamily="18" charset="0"/>
              </a:rPr>
              <a:t>Modern platforms allow us to reach you at time that suits you best. We update our pages on a regular basis to with information such as:</a:t>
            </a:r>
          </a:p>
          <a:p>
            <a:pPr marL="0" indent="0">
              <a:buNone/>
            </a:pPr>
            <a:r>
              <a:rPr lang="en-GB" sz="1600" dirty="0">
                <a:latin typeface="Baskerville Old Face" panose="02020602080505020303" pitchFamily="18" charset="0"/>
              </a:rPr>
              <a:t>- Upcoming events and important dates</a:t>
            </a:r>
          </a:p>
          <a:p>
            <a:pPr marL="0" indent="0">
              <a:buNone/>
            </a:pPr>
            <a:r>
              <a:rPr lang="en-GB" sz="1600" dirty="0">
                <a:latin typeface="Baskerville Old Face" panose="02020602080505020303" pitchFamily="18" charset="0"/>
              </a:rPr>
              <a:t>- Improvements to our provision</a:t>
            </a:r>
          </a:p>
          <a:p>
            <a:pPr marL="0" indent="0">
              <a:buNone/>
            </a:pPr>
            <a:r>
              <a:rPr lang="en-GB" sz="1600" dirty="0">
                <a:latin typeface="Baskerville Old Face" panose="02020602080505020303" pitchFamily="18" charset="0"/>
              </a:rPr>
              <a:t>- Fundraising efforts</a:t>
            </a:r>
          </a:p>
          <a:p>
            <a:pPr marL="0" indent="0">
              <a:buNone/>
            </a:pPr>
            <a:r>
              <a:rPr lang="en-GB" sz="1600" dirty="0">
                <a:latin typeface="Baskerville Old Face" panose="02020602080505020303" pitchFamily="18" charset="0"/>
              </a:rPr>
              <a:t>- Volunteer requests</a:t>
            </a:r>
          </a:p>
          <a:p>
            <a:pPr marL="0" indent="0">
              <a:buNone/>
            </a:pPr>
            <a:r>
              <a:rPr lang="en-GB" sz="1600" dirty="0">
                <a:latin typeface="Baskerville Old Face" panose="02020602080505020303" pitchFamily="18" charset="0"/>
              </a:rPr>
              <a:t>- To simply spread some joy with happy little pictures &amp; reels</a:t>
            </a:r>
            <a:br>
              <a:rPr lang="en-GB" sz="1600" dirty="0">
                <a:latin typeface="Baskerville Old Face" panose="02020602080505020303" pitchFamily="18" charset="0"/>
              </a:rPr>
            </a:br>
            <a:br>
              <a:rPr lang="en-GB" sz="1600" dirty="0">
                <a:latin typeface="Baskerville Old Face" panose="02020602080505020303" pitchFamily="18" charset="0"/>
              </a:rPr>
            </a:br>
            <a:endParaRPr lang="en-GB" sz="1600" dirty="0">
              <a:hlinkClick r:id="rId2"/>
            </a:endParaRPr>
          </a:p>
        </p:txBody>
      </p:sp>
      <p:pic>
        <p:nvPicPr>
          <p:cNvPr id="1026" name="Picture 2" descr="Facebook Logos PNG images free download">
            <a:extLst>
              <a:ext uri="{FF2B5EF4-FFF2-40B4-BE49-F238E27FC236}">
                <a16:creationId xmlns:a16="http://schemas.microsoft.com/office/drawing/2014/main" id="{02163B9C-F629-F082-19FB-72C303AB56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0" y="4028169"/>
            <a:ext cx="546577" cy="5465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tagram Logo - PNG and Vector - Logo Download">
            <a:extLst>
              <a:ext uri="{FF2B5EF4-FFF2-40B4-BE49-F238E27FC236}">
                <a16:creationId xmlns:a16="http://schemas.microsoft.com/office/drawing/2014/main" id="{BC17B53C-FA35-F2D2-217B-552FDB8131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112" y="4933069"/>
            <a:ext cx="538605" cy="5384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AE8B2F5-B982-E8EF-1DF1-E10906DE9606}"/>
              </a:ext>
            </a:extLst>
          </p:cNvPr>
          <p:cNvSpPr txBox="1"/>
          <p:nvPr/>
        </p:nvSpPr>
        <p:spPr>
          <a:xfrm>
            <a:off x="1100964" y="5017643"/>
            <a:ext cx="6096000" cy="369332"/>
          </a:xfrm>
          <a:prstGeom prst="rect">
            <a:avLst/>
          </a:prstGeom>
          <a:noFill/>
        </p:spPr>
        <p:txBody>
          <a:bodyPr wrap="square">
            <a:spAutoFit/>
          </a:bodyPr>
          <a:lstStyle/>
          <a:p>
            <a:r>
              <a:rPr lang="en-GB" dirty="0">
                <a:latin typeface="Baskerville Old Face" panose="02020602080505020303" pitchFamily="18" charset="0"/>
                <a:hlinkClick r:id="rId5"/>
              </a:rPr>
              <a:t>https://www.instagram.com/glenchildcare/</a:t>
            </a:r>
            <a:r>
              <a:rPr lang="en-GB" dirty="0">
                <a:latin typeface="Baskerville Old Face" panose="02020602080505020303" pitchFamily="18" charset="0"/>
              </a:rPr>
              <a:t> </a:t>
            </a:r>
          </a:p>
        </p:txBody>
      </p:sp>
      <p:pic>
        <p:nvPicPr>
          <p:cNvPr id="1040" name="Picture 16" descr="Let's Stay Connected - Card - Holly &amp; Co">
            <a:extLst>
              <a:ext uri="{FF2B5EF4-FFF2-40B4-BE49-F238E27FC236}">
                <a16:creationId xmlns:a16="http://schemas.microsoft.com/office/drawing/2014/main" id="{1F853AB4-188D-1306-B8DA-C63A28E829E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790" t="1054" r="8951" b="1806"/>
          <a:stretch/>
        </p:blipFill>
        <p:spPr bwMode="auto">
          <a:xfrm>
            <a:off x="6729931" y="0"/>
            <a:ext cx="546207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84C84E5-107D-958B-3B5E-6872035ED4EB}"/>
              </a:ext>
            </a:extLst>
          </p:cNvPr>
          <p:cNvSpPr txBox="1"/>
          <p:nvPr/>
        </p:nvSpPr>
        <p:spPr>
          <a:xfrm>
            <a:off x="1092992" y="4170501"/>
            <a:ext cx="6096000" cy="369332"/>
          </a:xfrm>
          <a:prstGeom prst="rect">
            <a:avLst/>
          </a:prstGeom>
          <a:noFill/>
        </p:spPr>
        <p:txBody>
          <a:bodyPr wrap="square">
            <a:spAutoFit/>
          </a:bodyPr>
          <a:lstStyle/>
          <a:p>
            <a:pPr marL="0" indent="0">
              <a:buNone/>
            </a:pPr>
            <a:r>
              <a:rPr lang="en-GB" dirty="0">
                <a:latin typeface="Baskerville Old Face" panose="02020602080505020303" pitchFamily="18" charset="0"/>
                <a:hlinkClick r:id="rId2"/>
              </a:rPr>
              <a:t>https://www.facebook.com/glenchildcare/</a:t>
            </a:r>
            <a:r>
              <a:rPr lang="en-GB" dirty="0">
                <a:latin typeface="Baskerville Old Face" panose="02020602080505020303" pitchFamily="18" charset="0"/>
              </a:rPr>
              <a:t> </a:t>
            </a:r>
          </a:p>
        </p:txBody>
      </p:sp>
    </p:spTree>
    <p:extLst>
      <p:ext uri="{BB962C8B-B14F-4D97-AF65-F5344CB8AC3E}">
        <p14:creationId xmlns:p14="http://schemas.microsoft.com/office/powerpoint/2010/main" val="955452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EB46B8FB-F6A2-5F47-A6CD-A7E17E6927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1388" y="0"/>
            <a:ext cx="5990612" cy="6858001"/>
            <a:chOff x="6201388" y="0"/>
            <a:chExt cx="5990612" cy="6858001"/>
          </a:xfrm>
        </p:grpSpPr>
        <p:sp>
          <p:nvSpPr>
            <p:cNvPr id="54" name="Oval 53">
              <a:extLst>
                <a:ext uri="{FF2B5EF4-FFF2-40B4-BE49-F238E27FC236}">
                  <a16:creationId xmlns:a16="http://schemas.microsoft.com/office/drawing/2014/main" id="{419BDE93-3EC2-4E4D-BC0B-417378F49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46">
              <a:extLst>
                <a:ext uri="{FF2B5EF4-FFF2-40B4-BE49-F238E27FC236}">
                  <a16:creationId xmlns:a16="http://schemas.microsoft.com/office/drawing/2014/main" id="{FE21F82F-1EE5-8240-97F8-387DF0253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Freeform 48">
              <a:extLst>
                <a:ext uri="{FF2B5EF4-FFF2-40B4-BE49-F238E27FC236}">
                  <a16:creationId xmlns:a16="http://schemas.microsoft.com/office/drawing/2014/main" id="{AE1903E3-6B5F-6B4C-9A1F-62628A050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Oval 56">
              <a:extLst>
                <a:ext uri="{FF2B5EF4-FFF2-40B4-BE49-F238E27FC236}">
                  <a16:creationId xmlns:a16="http://schemas.microsoft.com/office/drawing/2014/main" id="{F7C55863-3B37-0743-B001-1A970033F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932B4C24-3A58-924C-B79A-D961EF7C2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21EF52E0-D2CF-544F-93A6-4D7B45A048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63">
              <a:extLst>
                <a:ext uri="{FF2B5EF4-FFF2-40B4-BE49-F238E27FC236}">
                  <a16:creationId xmlns:a16="http://schemas.microsoft.com/office/drawing/2014/main" id="{6966CFE5-1C8C-2E4F-9B2D-A8438F5A5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4">
              <a:extLst>
                <a:ext uri="{FF2B5EF4-FFF2-40B4-BE49-F238E27FC236}">
                  <a16:creationId xmlns:a16="http://schemas.microsoft.com/office/drawing/2014/main" id="{9FD29EF3-A5B2-554A-A307-6BE1BCE8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Oval 61">
              <a:extLst>
                <a:ext uri="{FF2B5EF4-FFF2-40B4-BE49-F238E27FC236}">
                  <a16:creationId xmlns:a16="http://schemas.microsoft.com/office/drawing/2014/main" id="{AC1ECAD8-0CF2-934D-AA1E-C108208CD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DB14DED1-3A58-8C4D-902E-2A9F34043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65D65157-5719-0341-A807-A8956595F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A7F23F74-B777-2A4C-8EF9-E798880D5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70">
              <a:extLst>
                <a:ext uri="{FF2B5EF4-FFF2-40B4-BE49-F238E27FC236}">
                  <a16:creationId xmlns:a16="http://schemas.microsoft.com/office/drawing/2014/main" id="{E3B9A050-0AE1-1D4B-A2AC-6EEF64B10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Freeform 71">
              <a:extLst>
                <a:ext uri="{FF2B5EF4-FFF2-40B4-BE49-F238E27FC236}">
                  <a16:creationId xmlns:a16="http://schemas.microsoft.com/office/drawing/2014/main" id="{C424FE38-F803-8D47-BF56-1B18EC2B1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 name="Oval 67">
              <a:extLst>
                <a:ext uri="{FF2B5EF4-FFF2-40B4-BE49-F238E27FC236}">
                  <a16:creationId xmlns:a16="http://schemas.microsoft.com/office/drawing/2014/main" id="{E37187F2-9212-0641-97D0-1ACD50B74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C760C651-2AC4-564E-BEAA-AB7FAFE7F7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58B0A1B8-5BA3-3548-9511-B4904D052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5">
              <a:extLst>
                <a:ext uri="{FF2B5EF4-FFF2-40B4-BE49-F238E27FC236}">
                  <a16:creationId xmlns:a16="http://schemas.microsoft.com/office/drawing/2014/main" id="{424CD779-EE9A-214D-9488-767327E37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6">
              <a:extLst>
                <a:ext uri="{FF2B5EF4-FFF2-40B4-BE49-F238E27FC236}">
                  <a16:creationId xmlns:a16="http://schemas.microsoft.com/office/drawing/2014/main" id="{630D08C6-9EFB-8540-875F-2A55DED2A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77">
              <a:extLst>
                <a:ext uri="{FF2B5EF4-FFF2-40B4-BE49-F238E27FC236}">
                  <a16:creationId xmlns:a16="http://schemas.microsoft.com/office/drawing/2014/main" id="{D7E8DA86-1294-4641-9C52-6E1531506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Freeform 78">
              <a:extLst>
                <a:ext uri="{FF2B5EF4-FFF2-40B4-BE49-F238E27FC236}">
                  <a16:creationId xmlns:a16="http://schemas.microsoft.com/office/drawing/2014/main" id="{011063C9-2A43-3348-A018-F27FACAA77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79">
              <a:extLst>
                <a:ext uri="{FF2B5EF4-FFF2-40B4-BE49-F238E27FC236}">
                  <a16:creationId xmlns:a16="http://schemas.microsoft.com/office/drawing/2014/main" id="{EE85C7DE-D965-244F-BD95-3A05FF4AA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80">
              <a:extLst>
                <a:ext uri="{FF2B5EF4-FFF2-40B4-BE49-F238E27FC236}">
                  <a16:creationId xmlns:a16="http://schemas.microsoft.com/office/drawing/2014/main" id="{315A1389-149A-3342-A863-637D42FDB2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81">
              <a:extLst>
                <a:ext uri="{FF2B5EF4-FFF2-40B4-BE49-F238E27FC236}">
                  <a16:creationId xmlns:a16="http://schemas.microsoft.com/office/drawing/2014/main" id="{B149CC6F-B6C6-BE46-B451-1BF7D47A8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79" name="Straight Connector 78">
            <a:extLst>
              <a:ext uri="{FF2B5EF4-FFF2-40B4-BE49-F238E27FC236}">
                <a16:creationId xmlns:a16="http://schemas.microsoft.com/office/drawing/2014/main" id="{D33A3282-0389-C547-8CA6-7F3E7F27B3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81" name="Rectangle 80">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26C321DA-1EDE-3E4B-8B73-6477B2C6D0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84" name="Oval 83">
              <a:extLst>
                <a:ext uri="{FF2B5EF4-FFF2-40B4-BE49-F238E27FC236}">
                  <a16:creationId xmlns:a16="http://schemas.microsoft.com/office/drawing/2014/main" id="{DC13524B-3A91-1E40-840D-09EDE65E0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5">
              <a:extLst>
                <a:ext uri="{FF2B5EF4-FFF2-40B4-BE49-F238E27FC236}">
                  <a16:creationId xmlns:a16="http://schemas.microsoft.com/office/drawing/2014/main" id="{E03B804C-EF61-0141-A6AB-D81EDA5AC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86">
              <a:extLst>
                <a:ext uri="{FF2B5EF4-FFF2-40B4-BE49-F238E27FC236}">
                  <a16:creationId xmlns:a16="http://schemas.microsoft.com/office/drawing/2014/main" id="{CAB80ED1-EE7D-3843-9750-C6C8C5F8E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87">
              <a:extLst>
                <a:ext uri="{FF2B5EF4-FFF2-40B4-BE49-F238E27FC236}">
                  <a16:creationId xmlns:a16="http://schemas.microsoft.com/office/drawing/2014/main" id="{8BCD1EDB-B320-594D-86D1-7A73424B2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88">
              <a:extLst>
                <a:ext uri="{FF2B5EF4-FFF2-40B4-BE49-F238E27FC236}">
                  <a16:creationId xmlns:a16="http://schemas.microsoft.com/office/drawing/2014/main" id="{A6B97414-A09F-8647-823F-295A0FEF5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Freeform 89">
              <a:extLst>
                <a:ext uri="{FF2B5EF4-FFF2-40B4-BE49-F238E27FC236}">
                  <a16:creationId xmlns:a16="http://schemas.microsoft.com/office/drawing/2014/main" id="{BA92AD33-EF27-124E-AF6E-9BA5401EC2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98">
              <a:extLst>
                <a:ext uri="{FF2B5EF4-FFF2-40B4-BE49-F238E27FC236}">
                  <a16:creationId xmlns:a16="http://schemas.microsoft.com/office/drawing/2014/main" id="{24B8C792-BD2C-6D48-93EE-D615EF38F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8AA6E603-36A6-8B3C-F050-AB33DBFB6A6C}"/>
              </a:ext>
            </a:extLst>
          </p:cNvPr>
          <p:cNvSpPr>
            <a:spLocks noGrp="1"/>
          </p:cNvSpPr>
          <p:nvPr>
            <p:ph type="title"/>
          </p:nvPr>
        </p:nvSpPr>
        <p:spPr>
          <a:xfrm>
            <a:off x="6668220" y="317066"/>
            <a:ext cx="4751376" cy="830231"/>
          </a:xfrm>
        </p:spPr>
        <p:txBody>
          <a:bodyPr vert="horz" lIns="91440" tIns="45720" rIns="91440" bIns="45720" rtlCol="0" anchor="t">
            <a:normAutofit fontScale="90000"/>
          </a:bodyPr>
          <a:lstStyle/>
          <a:p>
            <a:pPr algn="ctr"/>
            <a:r>
              <a:rPr lang="en-US" sz="5400" dirty="0">
                <a:latin typeface="Baskerville Old Face" panose="02020602080505020303" pitchFamily="18" charset="0"/>
              </a:rPr>
              <a:t>Important Dates</a:t>
            </a:r>
            <a:br>
              <a:rPr lang="en-US" sz="5400" dirty="0"/>
            </a:br>
            <a:br>
              <a:rPr lang="en-US" sz="5400" dirty="0"/>
            </a:br>
            <a:endParaRPr lang="en-US" sz="5400" dirty="0"/>
          </a:p>
        </p:txBody>
      </p:sp>
      <p:pic>
        <p:nvPicPr>
          <p:cNvPr id="5" name="Picture 4" descr="Writing an appointment on a paper agenda">
            <a:extLst>
              <a:ext uri="{FF2B5EF4-FFF2-40B4-BE49-F238E27FC236}">
                <a16:creationId xmlns:a16="http://schemas.microsoft.com/office/drawing/2014/main" id="{CEFDA18F-DB32-4E76-7F2E-0C1FBDC20799}"/>
              </a:ext>
            </a:extLst>
          </p:cNvPr>
          <p:cNvPicPr>
            <a:picLocks noChangeAspect="1"/>
          </p:cNvPicPr>
          <p:nvPr/>
        </p:nvPicPr>
        <p:blipFill rotWithShape="1">
          <a:blip r:embed="rId2"/>
          <a:srcRect r="32703" b="-2"/>
          <a:stretch/>
        </p:blipFill>
        <p:spPr>
          <a:xfrm>
            <a:off x="1" y="1"/>
            <a:ext cx="5990611" cy="6857999"/>
          </a:xfrm>
          <a:prstGeom prst="rect">
            <a:avLst/>
          </a:prstGeom>
        </p:spPr>
      </p:pic>
      <p:cxnSp>
        <p:nvCxnSpPr>
          <p:cNvPr id="92" name="Straight Connector 91">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86649" y="6087110"/>
            <a:ext cx="413453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65F009E-7FA9-4B85-FD1C-22F5E7352DAD}"/>
              </a:ext>
            </a:extLst>
          </p:cNvPr>
          <p:cNvSpPr txBox="1"/>
          <p:nvPr/>
        </p:nvSpPr>
        <p:spPr>
          <a:xfrm>
            <a:off x="6944264" y="1578634"/>
            <a:ext cx="4589253" cy="4431983"/>
          </a:xfrm>
          <a:prstGeom prst="rect">
            <a:avLst/>
          </a:prstGeom>
          <a:noFill/>
        </p:spPr>
        <p:txBody>
          <a:bodyPr wrap="square" rtlCol="0">
            <a:spAutoFit/>
          </a:bodyPr>
          <a:lstStyle/>
          <a:p>
            <a:pPr marL="285750" indent="-285750">
              <a:buFont typeface="Arial" panose="020B0604020202020204" pitchFamily="34" charset="0"/>
              <a:buChar char="•"/>
            </a:pPr>
            <a:r>
              <a:rPr lang="en-GB" sz="1200" b="1" dirty="0"/>
              <a:t>Saturday 30</a:t>
            </a:r>
            <a:r>
              <a:rPr lang="en-GB" sz="1200" b="1" baseline="30000" dirty="0"/>
              <a:t>th</a:t>
            </a:r>
            <a:r>
              <a:rPr lang="en-GB" sz="1200" b="1" dirty="0"/>
              <a:t> August: </a:t>
            </a:r>
            <a:r>
              <a:rPr lang="en-GB" sz="1200" dirty="0"/>
              <a:t>Horticultural Show in Glen Urquhart Public Hall</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b="1" dirty="0"/>
              <a:t>Monday 16</a:t>
            </a:r>
            <a:r>
              <a:rPr lang="en-GB" sz="1200" b="1" baseline="30000" dirty="0"/>
              <a:t>th</a:t>
            </a:r>
            <a:r>
              <a:rPr lang="en-GB" sz="1200" b="1" dirty="0"/>
              <a:t> &amp; Tuesday 17</a:t>
            </a:r>
            <a:r>
              <a:rPr lang="en-GB" sz="1200" b="1" baseline="30000" dirty="0"/>
              <a:t>th</a:t>
            </a:r>
            <a:r>
              <a:rPr lang="en-GB" sz="1200" b="1" dirty="0"/>
              <a:t> August: </a:t>
            </a:r>
            <a:r>
              <a:rPr lang="en-GB" sz="1200" dirty="0"/>
              <a:t>Holiday Club</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b="1" dirty="0"/>
              <a:t>Tuesday 10</a:t>
            </a:r>
            <a:r>
              <a:rPr lang="en-GB" sz="1200" b="1" baseline="30000" dirty="0"/>
              <a:t>th</a:t>
            </a:r>
            <a:r>
              <a:rPr lang="en-GB" sz="1200" b="1" dirty="0"/>
              <a:t> September: </a:t>
            </a:r>
            <a:r>
              <a:rPr lang="en-GB" sz="1200" b="0" i="0" dirty="0">
                <a:effectLst/>
                <a:latin typeface="Neue Haas Grotesk Text Pro" panose="020B0504020202020204" pitchFamily="34" charset="0"/>
              </a:rPr>
              <a:t>A dental practitioner from NHS Child Smile will visit to discuss tooth brushing. Children will all receive a toothbrushing pack to take home</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b="1" dirty="0"/>
              <a:t>Monday 14</a:t>
            </a:r>
            <a:r>
              <a:rPr lang="en-GB" sz="1200" b="1" baseline="30000" dirty="0"/>
              <a:t>th</a:t>
            </a:r>
            <a:r>
              <a:rPr lang="en-GB" sz="1200" b="1" dirty="0"/>
              <a:t> – Friday 18</a:t>
            </a:r>
            <a:r>
              <a:rPr lang="en-GB" sz="1200" b="1" baseline="30000" dirty="0"/>
              <a:t>th</a:t>
            </a:r>
            <a:r>
              <a:rPr lang="en-GB" sz="1200" b="1" dirty="0"/>
              <a:t> October: </a:t>
            </a:r>
            <a:r>
              <a:rPr lang="en-GB" sz="1200" dirty="0"/>
              <a:t>Holiday Club</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b="1" dirty="0"/>
              <a:t>Monday 21</a:t>
            </a:r>
            <a:r>
              <a:rPr lang="en-GB" sz="1200" b="1" baseline="30000" dirty="0"/>
              <a:t>st</a:t>
            </a:r>
            <a:r>
              <a:rPr lang="en-GB" sz="1200" b="1" dirty="0"/>
              <a:t> October – Friday 25</a:t>
            </a:r>
            <a:r>
              <a:rPr lang="en-GB" sz="1200" b="1" baseline="30000" dirty="0"/>
              <a:t>th</a:t>
            </a:r>
            <a:r>
              <a:rPr lang="en-GB" sz="1200" b="1" dirty="0"/>
              <a:t> October: </a:t>
            </a:r>
            <a:r>
              <a:rPr lang="en-GB" sz="1200" dirty="0"/>
              <a:t>Centre closed</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b="1" dirty="0"/>
              <a:t>Monday 28</a:t>
            </a:r>
            <a:r>
              <a:rPr lang="en-GB" sz="1200" b="1" baseline="30000" dirty="0"/>
              <a:t>th</a:t>
            </a:r>
            <a:r>
              <a:rPr lang="en-GB" sz="1200" b="1" dirty="0"/>
              <a:t> October: </a:t>
            </a:r>
            <a:r>
              <a:rPr lang="en-GB" sz="1200" dirty="0"/>
              <a:t>Centre reopens</a:t>
            </a:r>
          </a:p>
          <a:p>
            <a:endParaRPr lang="en-GB" sz="1200" dirty="0"/>
          </a:p>
          <a:p>
            <a:pPr marL="285750" indent="-285750">
              <a:buFont typeface="Arial" panose="020B0604020202020204" pitchFamily="34" charset="0"/>
              <a:buChar char="•"/>
            </a:pPr>
            <a:r>
              <a:rPr lang="en-GB" sz="1200" b="1" dirty="0"/>
              <a:t>Monday 28</a:t>
            </a:r>
            <a:r>
              <a:rPr lang="en-GB" sz="1200" b="1" baseline="30000" dirty="0"/>
              <a:t>th</a:t>
            </a:r>
            <a:r>
              <a:rPr lang="en-GB" sz="1200" b="1" dirty="0"/>
              <a:t>, Tuesday 29</a:t>
            </a:r>
            <a:r>
              <a:rPr lang="en-GB" sz="1200" b="1" baseline="30000" dirty="0"/>
              <a:t>th</a:t>
            </a:r>
            <a:r>
              <a:rPr lang="en-GB" sz="1200" b="1" dirty="0"/>
              <a:t> &amp; Wednesday 30</a:t>
            </a:r>
            <a:r>
              <a:rPr lang="en-GB" sz="1200" b="1" baseline="30000" dirty="0"/>
              <a:t>th</a:t>
            </a:r>
            <a:r>
              <a:rPr lang="en-GB" sz="1200" b="1" dirty="0"/>
              <a:t> October: </a:t>
            </a:r>
            <a:r>
              <a:rPr lang="en-GB" sz="1200" dirty="0"/>
              <a:t>Safe, Strong &amp; Free workshops for preschool children (more information to follow)</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b="1" dirty="0"/>
              <a:t>Thursday 31</a:t>
            </a:r>
            <a:r>
              <a:rPr lang="en-GB" sz="1200" b="1" baseline="30000" dirty="0"/>
              <a:t>st</a:t>
            </a:r>
            <a:r>
              <a:rPr lang="en-GB" sz="1200" b="1" dirty="0"/>
              <a:t> October: </a:t>
            </a:r>
            <a:r>
              <a:rPr lang="en-GB" sz="1200" dirty="0"/>
              <a:t>Halloween parties for nursery &amp; </a:t>
            </a:r>
            <a:r>
              <a:rPr lang="en-GB" sz="1200" dirty="0" err="1"/>
              <a:t>goosc</a:t>
            </a:r>
            <a:r>
              <a:rPr lang="en-GB" sz="1200" dirty="0"/>
              <a:t> (more information to follow)</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242016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FD9DD-5B73-ED3F-EECC-A0A823B1220E}"/>
              </a:ext>
            </a:extLst>
          </p:cNvPr>
          <p:cNvSpPr>
            <a:spLocks noGrp="1"/>
          </p:cNvSpPr>
          <p:nvPr>
            <p:ph type="title"/>
          </p:nvPr>
        </p:nvSpPr>
        <p:spPr>
          <a:xfrm>
            <a:off x="556894" y="338243"/>
            <a:ext cx="3478530" cy="1268984"/>
          </a:xfrm>
        </p:spPr>
        <p:txBody>
          <a:bodyPr/>
          <a:lstStyle/>
          <a:p>
            <a:pPr algn="ctr"/>
            <a:r>
              <a:rPr lang="en-GB" dirty="0">
                <a:latin typeface="Baskerville Old Face" panose="02020602080505020303" pitchFamily="18" charset="0"/>
              </a:rPr>
              <a:t>Contact us</a:t>
            </a:r>
          </a:p>
        </p:txBody>
      </p:sp>
      <p:sp>
        <p:nvSpPr>
          <p:cNvPr id="3" name="Content Placeholder 2">
            <a:extLst>
              <a:ext uri="{FF2B5EF4-FFF2-40B4-BE49-F238E27FC236}">
                <a16:creationId xmlns:a16="http://schemas.microsoft.com/office/drawing/2014/main" id="{D318B677-2264-DB5D-6065-26ED60D00124}"/>
              </a:ext>
            </a:extLst>
          </p:cNvPr>
          <p:cNvSpPr>
            <a:spLocks noGrp="1"/>
          </p:cNvSpPr>
          <p:nvPr>
            <p:ph idx="1"/>
          </p:nvPr>
        </p:nvSpPr>
        <p:spPr>
          <a:xfrm>
            <a:off x="750885" y="1120308"/>
            <a:ext cx="5312751" cy="2720172"/>
          </a:xfrm>
        </p:spPr>
        <p:txBody>
          <a:bodyPr>
            <a:normAutofit/>
          </a:bodyPr>
          <a:lstStyle/>
          <a:p>
            <a:pPr marL="0" indent="0">
              <a:buNone/>
            </a:pPr>
            <a:r>
              <a:rPr lang="en-GB" sz="1700" dirty="0">
                <a:latin typeface="Baskerville Old Face" panose="02020602080505020303" pitchFamily="18" charset="0"/>
              </a:rPr>
              <a:t>As always, we’d love to hear from you! If you have any feedback for us on our provision, ideas to help with fundraising/improvement or to simply seek some advice, get in touch:</a:t>
            </a:r>
          </a:p>
          <a:p>
            <a:pPr marL="0" indent="0">
              <a:buNone/>
            </a:pPr>
            <a:r>
              <a:rPr lang="en-GB" sz="1700" dirty="0">
                <a:latin typeface="Baskerville Old Face" panose="02020602080505020303" pitchFamily="18" charset="0"/>
              </a:rPr>
              <a:t>Is there something you would like to see in our newsletter? Get in touch and share your ideas.</a:t>
            </a:r>
          </a:p>
          <a:p>
            <a:pPr marL="0" indent="0">
              <a:buNone/>
            </a:pPr>
            <a:endParaRPr lang="en-GB" sz="1700" dirty="0">
              <a:latin typeface="Baskerville Old Face" panose="02020602080505020303" pitchFamily="18" charset="0"/>
            </a:endParaRPr>
          </a:p>
          <a:p>
            <a:pPr marL="0" indent="0">
              <a:buNone/>
            </a:pPr>
            <a:endParaRPr lang="en-GB" sz="1700" dirty="0">
              <a:latin typeface="Baskerville Old Face" panose="02020602080505020303" pitchFamily="18" charset="0"/>
            </a:endParaRPr>
          </a:p>
          <a:p>
            <a:pPr marL="0" indent="0">
              <a:buNone/>
            </a:pPr>
            <a:endParaRPr lang="en-GB" sz="1700" dirty="0">
              <a:latin typeface="Baskerville Old Face" panose="02020602080505020303" pitchFamily="18" charset="0"/>
            </a:endParaRPr>
          </a:p>
        </p:txBody>
      </p:sp>
      <p:pic>
        <p:nvPicPr>
          <p:cNvPr id="5127" name="Picture 7" descr="vintage phone animated gif | WiffleGif">
            <a:extLst>
              <a:ext uri="{FF2B5EF4-FFF2-40B4-BE49-F238E27FC236}">
                <a16:creationId xmlns:a16="http://schemas.microsoft.com/office/drawing/2014/main" id="{14DA0D80-AAEB-80B3-B3FF-13B2C2D0A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7468" y="1689502"/>
            <a:ext cx="1614781" cy="150097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8A95C6C-9240-7D15-CE56-D015EC8AFCF7}"/>
              </a:ext>
            </a:extLst>
          </p:cNvPr>
          <p:cNvSpPr txBox="1"/>
          <p:nvPr/>
        </p:nvSpPr>
        <p:spPr>
          <a:xfrm>
            <a:off x="3794760" y="3190473"/>
            <a:ext cx="2123440" cy="477054"/>
          </a:xfrm>
          <a:prstGeom prst="rect">
            <a:avLst/>
          </a:prstGeom>
          <a:noFill/>
        </p:spPr>
        <p:txBody>
          <a:bodyPr wrap="square" rtlCol="0">
            <a:spAutoFit/>
          </a:bodyPr>
          <a:lstStyle/>
          <a:p>
            <a:r>
              <a:rPr lang="en-GB" sz="2500" dirty="0">
                <a:latin typeface="Baskerville Old Face" panose="02020602080505020303" pitchFamily="18" charset="0"/>
              </a:rPr>
              <a:t>01456450679</a:t>
            </a:r>
            <a:r>
              <a:rPr lang="en-GB" dirty="0"/>
              <a:t> </a:t>
            </a:r>
          </a:p>
        </p:txBody>
      </p:sp>
      <p:pic>
        <p:nvPicPr>
          <p:cNvPr id="5129" name="Picture 9" descr="Email: Animated Images, Gifs, Pictures &amp; Animations - 100% FREE!">
            <a:extLst>
              <a:ext uri="{FF2B5EF4-FFF2-40B4-BE49-F238E27FC236}">
                <a16:creationId xmlns:a16="http://schemas.microsoft.com/office/drawing/2014/main" id="{05FFA500-ED8D-2699-6046-EDF54F9109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767" b="7429"/>
          <a:stretch/>
        </p:blipFill>
        <p:spPr bwMode="auto">
          <a:xfrm>
            <a:off x="7694762" y="4182591"/>
            <a:ext cx="1947178" cy="170967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9DC0185-288A-7411-065E-B524DFB944C3}"/>
              </a:ext>
            </a:extLst>
          </p:cNvPr>
          <p:cNvSpPr txBox="1"/>
          <p:nvPr/>
        </p:nvSpPr>
        <p:spPr>
          <a:xfrm>
            <a:off x="1847598" y="4407699"/>
            <a:ext cx="5847164" cy="1569660"/>
          </a:xfrm>
          <a:prstGeom prst="rect">
            <a:avLst/>
          </a:prstGeom>
          <a:noFill/>
        </p:spPr>
        <p:txBody>
          <a:bodyPr wrap="square" rtlCol="0">
            <a:spAutoFit/>
          </a:bodyPr>
          <a:lstStyle/>
          <a:p>
            <a:r>
              <a:rPr lang="en-GB" sz="1700" dirty="0">
                <a:latin typeface="Baskerville Old Face" panose="02020602080505020303" pitchFamily="18" charset="0"/>
              </a:rPr>
              <a:t>Audrey:	</a:t>
            </a:r>
            <a:r>
              <a:rPr lang="en-GB" sz="1700" dirty="0">
                <a:latin typeface="Baskerville Old Face" panose="02020602080505020303" pitchFamily="18" charset="0"/>
                <a:hlinkClick r:id="rId4"/>
              </a:rPr>
              <a:t>manager@glenurquhartchildcarecentre.co.uk</a:t>
            </a:r>
            <a:br>
              <a:rPr lang="en-GB" sz="1700" dirty="0">
                <a:latin typeface="Baskerville Old Face" panose="02020602080505020303" pitchFamily="18" charset="0"/>
              </a:rPr>
            </a:br>
            <a:r>
              <a:rPr lang="en-GB" sz="1700" dirty="0">
                <a:latin typeface="Baskerville Old Face" panose="02020602080505020303" pitchFamily="18" charset="0"/>
              </a:rPr>
              <a:t>Chloe:	</a:t>
            </a:r>
            <a:r>
              <a:rPr lang="en-GB" sz="1700" dirty="0">
                <a:latin typeface="Baskerville Old Face" panose="02020602080505020303" pitchFamily="18" charset="0"/>
                <a:hlinkClick r:id="rId5"/>
              </a:rPr>
              <a:t>assistantmanager@glenurquhartchildcarecentre.co.uk</a:t>
            </a:r>
            <a:r>
              <a:rPr lang="en-GB" sz="1700" dirty="0">
                <a:latin typeface="Baskerville Old Face" panose="02020602080505020303" pitchFamily="18" charset="0"/>
              </a:rPr>
              <a:t> </a:t>
            </a:r>
            <a:br>
              <a:rPr lang="en-GB" sz="1700" dirty="0">
                <a:latin typeface="Baskerville Old Face" panose="02020602080505020303" pitchFamily="18" charset="0"/>
              </a:rPr>
            </a:br>
            <a:r>
              <a:rPr lang="en-GB" sz="1100" dirty="0">
                <a:latin typeface="Baskerville Old Face" panose="02020602080505020303" pitchFamily="18" charset="0"/>
              </a:rPr>
              <a:t>(Currently on Mat leave)</a:t>
            </a:r>
            <a:br>
              <a:rPr lang="en-GB" sz="1100" dirty="0">
                <a:latin typeface="Baskerville Old Face" panose="02020602080505020303" pitchFamily="18" charset="0"/>
              </a:rPr>
            </a:br>
            <a:r>
              <a:rPr lang="en-GB" sz="1700" dirty="0">
                <a:latin typeface="Baskerville Old Face" panose="02020602080505020303" pitchFamily="18" charset="0"/>
              </a:rPr>
              <a:t>Sian:	 </a:t>
            </a:r>
            <a:r>
              <a:rPr lang="en-GB" sz="1700" dirty="0">
                <a:latin typeface="Baskerville Old Face" panose="02020602080505020303" pitchFamily="18" charset="0"/>
                <a:hlinkClick r:id="rId6"/>
              </a:rPr>
              <a:t>supervisor@glenurquhartchildcarecentre.co.uk</a:t>
            </a:r>
            <a:endParaRPr lang="en-GB" sz="1700" dirty="0">
              <a:latin typeface="Baskerville Old Face" panose="02020602080505020303" pitchFamily="18" charset="0"/>
            </a:endParaRPr>
          </a:p>
          <a:p>
            <a:r>
              <a:rPr lang="en-GB" sz="1700" dirty="0">
                <a:latin typeface="Baskerville Old Face" panose="02020602080505020303" pitchFamily="18" charset="0"/>
              </a:rPr>
              <a:t>         	 </a:t>
            </a:r>
            <a:r>
              <a:rPr lang="en-GB" sz="1700" dirty="0">
                <a:latin typeface="Baskerville Old Face" panose="02020602080505020303" pitchFamily="18" charset="0"/>
                <a:hlinkClick r:id="rId7"/>
              </a:rPr>
              <a:t>bookings@glenurquhartchildcarecentre.co.uk</a:t>
            </a:r>
            <a:endParaRPr lang="en-GB" sz="1700" dirty="0">
              <a:latin typeface="Baskerville Old Face" panose="02020602080505020303" pitchFamily="18" charset="0"/>
            </a:endParaRPr>
          </a:p>
          <a:p>
            <a:r>
              <a:rPr lang="en-GB" sz="1700" dirty="0">
                <a:latin typeface="Baskerville Old Face" panose="02020602080505020303" pitchFamily="18" charset="0"/>
              </a:rPr>
              <a:t>Donna:	 </a:t>
            </a:r>
            <a:r>
              <a:rPr lang="en-GB" sz="1700" dirty="0">
                <a:latin typeface="Baskerville Old Face" panose="02020602080505020303" pitchFamily="18" charset="0"/>
                <a:hlinkClick r:id="rId8"/>
              </a:rPr>
              <a:t>adminstrator@glenurquhartchildcarecentre.co.uk</a:t>
            </a:r>
            <a:r>
              <a:rPr lang="en-GB" sz="1700" dirty="0">
                <a:latin typeface="Baskerville Old Face" panose="02020602080505020303" pitchFamily="18" charset="0"/>
              </a:rPr>
              <a:t>   </a:t>
            </a:r>
          </a:p>
        </p:txBody>
      </p:sp>
    </p:spTree>
    <p:extLst>
      <p:ext uri="{BB962C8B-B14F-4D97-AF65-F5344CB8AC3E}">
        <p14:creationId xmlns:p14="http://schemas.microsoft.com/office/powerpoint/2010/main" val="1339247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7" name="Group 1036">
            <a:extLst>
              <a:ext uri="{FF2B5EF4-FFF2-40B4-BE49-F238E27FC236}">
                <a16:creationId xmlns:a16="http://schemas.microsoft.com/office/drawing/2014/main" id="{70EBDB1D-17AA-8140-B216-35CBA8C9E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1038" name="Freeform 34">
              <a:extLst>
                <a:ext uri="{FF2B5EF4-FFF2-40B4-BE49-F238E27FC236}">
                  <a16:creationId xmlns:a16="http://schemas.microsoft.com/office/drawing/2014/main" id="{98E3FFBE-BCB2-4744-8CA3-BC11F11AD4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9" name="Freeform 36">
              <a:extLst>
                <a:ext uri="{FF2B5EF4-FFF2-40B4-BE49-F238E27FC236}">
                  <a16:creationId xmlns:a16="http://schemas.microsoft.com/office/drawing/2014/main" id="{BBD5B432-1551-644A-B937-54EFF42011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0" name="Freeform 38">
              <a:extLst>
                <a:ext uri="{FF2B5EF4-FFF2-40B4-BE49-F238E27FC236}">
                  <a16:creationId xmlns:a16="http://schemas.microsoft.com/office/drawing/2014/main" id="{BDCFB512-5A0E-0143-B5B7-6A965E100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1" name="Freeform 50">
              <a:extLst>
                <a:ext uri="{FF2B5EF4-FFF2-40B4-BE49-F238E27FC236}">
                  <a16:creationId xmlns:a16="http://schemas.microsoft.com/office/drawing/2014/main" id="{EEDAA716-EDDF-5941-A55E-C12C893A3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73F99BF-AB6A-9E4F-4769-78D3B10605A4}"/>
              </a:ext>
            </a:extLst>
          </p:cNvPr>
          <p:cNvSpPr>
            <a:spLocks noGrp="1"/>
          </p:cNvSpPr>
          <p:nvPr>
            <p:ph type="title"/>
          </p:nvPr>
        </p:nvSpPr>
        <p:spPr>
          <a:xfrm>
            <a:off x="7403550" y="136397"/>
            <a:ext cx="4133560" cy="1268984"/>
          </a:xfrm>
        </p:spPr>
        <p:txBody>
          <a:bodyPr>
            <a:normAutofit/>
          </a:bodyPr>
          <a:lstStyle/>
          <a:p>
            <a:pPr algn="ctr"/>
            <a:r>
              <a:rPr lang="en-GB" dirty="0">
                <a:latin typeface="Baskerville Old Face" panose="02020602080505020303" pitchFamily="18" charset="0"/>
              </a:rPr>
              <a:t>Oak Room News</a:t>
            </a:r>
          </a:p>
        </p:txBody>
      </p:sp>
      <p:sp>
        <p:nvSpPr>
          <p:cNvPr id="3" name="Content Placeholder 2">
            <a:extLst>
              <a:ext uri="{FF2B5EF4-FFF2-40B4-BE49-F238E27FC236}">
                <a16:creationId xmlns:a16="http://schemas.microsoft.com/office/drawing/2014/main" id="{6F09B431-2E66-8105-E158-52D7071E603A}"/>
              </a:ext>
            </a:extLst>
          </p:cNvPr>
          <p:cNvSpPr>
            <a:spLocks noGrp="1"/>
          </p:cNvSpPr>
          <p:nvPr>
            <p:ph idx="1"/>
          </p:nvPr>
        </p:nvSpPr>
        <p:spPr>
          <a:xfrm>
            <a:off x="7025838" y="1109252"/>
            <a:ext cx="5067487" cy="3716741"/>
          </a:xfrm>
        </p:spPr>
        <p:txBody>
          <a:bodyPr>
            <a:noAutofit/>
          </a:bodyPr>
          <a:lstStyle/>
          <a:p>
            <a:pPr>
              <a:lnSpc>
                <a:spcPct val="90000"/>
              </a:lnSpc>
            </a:pPr>
            <a:r>
              <a:rPr lang="en-GB" sz="1400" dirty="0">
                <a:latin typeface="Baskerville Old Face" panose="02020602080505020303" pitchFamily="18" charset="0"/>
              </a:rPr>
              <a:t>A huge warm welcome to all our children who have begun their school year in the Oak room this term. The children have been settling in wonderfully, starting with drawing their own self-portraits. These will be on display in the foyer in the coming weeks for everyone to admire. The Oak room have spent the first week familiarising themselves with the local community and the children have spotted lots of different flags down on the pitch (set up for games day). This sparked a discussion about countries around the world so staff will work closely with the children this week to see how this evolves. </a:t>
            </a:r>
          </a:p>
          <a:p>
            <a:pPr>
              <a:lnSpc>
                <a:spcPct val="90000"/>
              </a:lnSpc>
            </a:pPr>
            <a:r>
              <a:rPr lang="en-GB" sz="1400" dirty="0">
                <a:latin typeface="Baskerville Old Face" panose="02020602080505020303" pitchFamily="18" charset="0"/>
              </a:rPr>
              <a:t>‘Look what I can do’ sheets have been sent home to families. This is an opportunity to strengthen the parental engagement bond between home and centre life. Here you can include any ‘wow’ moments from home, for example, first swimming lesson, trying new foods etc. Once they have been completed, they will be displayed in the foyer.</a:t>
            </a:r>
          </a:p>
          <a:p>
            <a:pPr>
              <a:lnSpc>
                <a:spcPct val="90000"/>
              </a:lnSpc>
            </a:pPr>
            <a:r>
              <a:rPr lang="en-GB" sz="1400" dirty="0">
                <a:latin typeface="Baskerville Old Face" panose="02020602080505020303" pitchFamily="18" charset="0"/>
              </a:rPr>
              <a:t>Forest School </a:t>
            </a:r>
            <a:r>
              <a:rPr lang="en-GB" sz="1400" b="1" dirty="0">
                <a:latin typeface="Baskerville Old Face" panose="02020602080505020303" pitchFamily="18" charset="0"/>
              </a:rPr>
              <a:t>(every Thursday) </a:t>
            </a:r>
            <a:r>
              <a:rPr lang="en-GB" sz="1400" dirty="0">
                <a:latin typeface="Baskerville Old Face" panose="02020602080505020303" pitchFamily="18" charset="0"/>
              </a:rPr>
              <a:t>will continue throughout the Nursery Year come rain or shine – there is no stopping us! All that we ask is that you ensure your child is appropriately dressed for the weather – it’s better to be over layered than under layered! Hats, gloves, scarves, warm jackets and footwear appropriate for wet, soggy terrain. You can leave items safely on your child’s peg.</a:t>
            </a:r>
          </a:p>
          <a:p>
            <a:pPr>
              <a:lnSpc>
                <a:spcPct val="90000"/>
              </a:lnSpc>
            </a:pPr>
            <a:r>
              <a:rPr lang="en-GB" sz="1400" dirty="0">
                <a:latin typeface="Baskerville Old Face" panose="02020602080505020303" pitchFamily="18" charset="0"/>
              </a:rPr>
              <a:t>Want to be in the loop? Sign up to our blog where you will receive weekly updates and pictures of what your child has been up too! Click on the link below, scroll to the bottom of the page: </a:t>
            </a:r>
            <a:r>
              <a:rPr lang="en-GB" sz="1400" dirty="0">
                <a:latin typeface="Baskerville Old Face" panose="02020602080505020303" pitchFamily="18" charset="0"/>
                <a:hlinkClick r:id="rId2"/>
              </a:rPr>
              <a:t>https://www.glenurquhartchildcarecentre.com/blog/</a:t>
            </a:r>
            <a:r>
              <a:rPr lang="en-GB" sz="1400" dirty="0">
                <a:latin typeface="Baskerville Old Face" panose="02020602080505020303" pitchFamily="18" charset="0"/>
              </a:rPr>
              <a:t> </a:t>
            </a:r>
          </a:p>
        </p:txBody>
      </p:sp>
      <p:pic>
        <p:nvPicPr>
          <p:cNvPr id="1030" name="Picture 6" descr="All About Oak Trees">
            <a:extLst>
              <a:ext uri="{FF2B5EF4-FFF2-40B4-BE49-F238E27FC236}">
                <a16:creationId xmlns:a16="http://schemas.microsoft.com/office/drawing/2014/main" id="{527566AA-8C37-BD74-5AF0-BA1046038B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51" r="11925" b="-2"/>
          <a:stretch/>
        </p:blipFill>
        <p:spPr bwMode="auto">
          <a:xfrm>
            <a:off x="20" y="1"/>
            <a:ext cx="6927143" cy="6857999"/>
          </a:xfrm>
          <a:prstGeom prst="rect">
            <a:avLst/>
          </a:prstGeom>
          <a:noFill/>
          <a:extLst>
            <a:ext uri="{909E8E84-426E-40DD-AFC4-6F175D3DCCD1}">
              <a14:hiddenFill xmlns:a14="http://schemas.microsoft.com/office/drawing/2010/main">
                <a:solidFill>
                  <a:srgbClr val="FFFFFF"/>
                </a:solidFill>
              </a14:hiddenFill>
            </a:ext>
          </a:extLst>
        </p:spPr>
      </p:pic>
      <p:cxnSp>
        <p:nvCxnSpPr>
          <p:cNvPr id="1043" name="Straight Connector 1042">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93279" y="6087110"/>
            <a:ext cx="41335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1496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6" name="Rectangle 2075">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77" name="Group 2076">
            <a:extLst>
              <a:ext uri="{FF2B5EF4-FFF2-40B4-BE49-F238E27FC236}">
                <a16:creationId xmlns:a16="http://schemas.microsoft.com/office/drawing/2014/main" id="{D77D276D-CA9B-9446-A765-86D888D1FA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61373" y="0"/>
            <a:ext cx="1901686" cy="4677439"/>
            <a:chOff x="10290315" y="0"/>
            <a:chExt cx="1901686" cy="4677439"/>
          </a:xfrm>
        </p:grpSpPr>
        <p:sp>
          <p:nvSpPr>
            <p:cNvPr id="2058" name="Freeform 19">
              <a:extLst>
                <a:ext uri="{FF2B5EF4-FFF2-40B4-BE49-F238E27FC236}">
                  <a16:creationId xmlns:a16="http://schemas.microsoft.com/office/drawing/2014/main" id="{C0BB80D1-CF6D-BB4F-AD2B-49B9754521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78" name="Freeform 21">
              <a:extLst>
                <a:ext uri="{FF2B5EF4-FFF2-40B4-BE49-F238E27FC236}">
                  <a16:creationId xmlns:a16="http://schemas.microsoft.com/office/drawing/2014/main" id="{C6126A28-C746-C74A-912C-2C303EA36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79" name="Freeform 23">
              <a:extLst>
                <a:ext uri="{FF2B5EF4-FFF2-40B4-BE49-F238E27FC236}">
                  <a16:creationId xmlns:a16="http://schemas.microsoft.com/office/drawing/2014/main" id="{AB3D858D-21A8-7D4F-8A5B-0CD82902F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80" name="Freeform 24">
              <a:extLst>
                <a:ext uri="{FF2B5EF4-FFF2-40B4-BE49-F238E27FC236}">
                  <a16:creationId xmlns:a16="http://schemas.microsoft.com/office/drawing/2014/main" id="{5335B45B-B169-4047-908E-14D1FEFAC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73F99BF-AB6A-9E4F-4769-78D3B10605A4}"/>
              </a:ext>
            </a:extLst>
          </p:cNvPr>
          <p:cNvSpPr>
            <a:spLocks noGrp="1"/>
          </p:cNvSpPr>
          <p:nvPr>
            <p:ph type="title"/>
          </p:nvPr>
        </p:nvSpPr>
        <p:spPr>
          <a:xfrm>
            <a:off x="565151" y="169672"/>
            <a:ext cx="3926946" cy="1268984"/>
          </a:xfrm>
        </p:spPr>
        <p:txBody>
          <a:bodyPr>
            <a:normAutofit/>
          </a:bodyPr>
          <a:lstStyle/>
          <a:p>
            <a:pPr algn="ctr">
              <a:lnSpc>
                <a:spcPct val="90000"/>
              </a:lnSpc>
            </a:pPr>
            <a:r>
              <a:rPr lang="en-GB">
                <a:latin typeface="Baskerville Old Face" panose="02020602080505020303" pitchFamily="18" charset="0"/>
              </a:rPr>
              <a:t>Chestnut Room News</a:t>
            </a:r>
          </a:p>
        </p:txBody>
      </p:sp>
      <p:sp>
        <p:nvSpPr>
          <p:cNvPr id="3" name="Content Placeholder 2">
            <a:extLst>
              <a:ext uri="{FF2B5EF4-FFF2-40B4-BE49-F238E27FC236}">
                <a16:creationId xmlns:a16="http://schemas.microsoft.com/office/drawing/2014/main" id="{6F09B431-2E66-8105-E158-52D7071E603A}"/>
              </a:ext>
            </a:extLst>
          </p:cNvPr>
          <p:cNvSpPr>
            <a:spLocks noGrp="1"/>
          </p:cNvSpPr>
          <p:nvPr>
            <p:ph idx="1"/>
          </p:nvPr>
        </p:nvSpPr>
        <p:spPr>
          <a:xfrm>
            <a:off x="0" y="1371724"/>
            <a:ext cx="5263059" cy="4582025"/>
          </a:xfrm>
        </p:spPr>
        <p:txBody>
          <a:bodyPr>
            <a:noAutofit/>
          </a:bodyPr>
          <a:lstStyle/>
          <a:p>
            <a:pPr>
              <a:lnSpc>
                <a:spcPct val="90000"/>
              </a:lnSpc>
            </a:pPr>
            <a:r>
              <a:rPr lang="en-GB" sz="1400" dirty="0">
                <a:latin typeface="Baskerville Old Face" panose="02020602080505020303" pitchFamily="18" charset="0"/>
              </a:rPr>
              <a:t>Another huge warm welcome to all our children in the Chestnut room who are also settling in wonderfully to centre life. The staff and children have been working on a community wall display! They have been out and about in the village this week to provide them with an awareness of what is around them, taking pictures of buildings, local businesses, paths and roads to help them construct their very own community map. From doing this, the children have begun a discussion around different types of transport so staff will support them in the coming weeks to develop this interest.  </a:t>
            </a:r>
          </a:p>
          <a:p>
            <a:pPr>
              <a:lnSpc>
                <a:spcPct val="90000"/>
              </a:lnSpc>
            </a:pPr>
            <a:r>
              <a:rPr lang="en-GB" sz="1400" dirty="0">
                <a:latin typeface="Baskerville Old Face" panose="02020602080505020303" pitchFamily="18" charset="0"/>
              </a:rPr>
              <a:t>‘Look what I can do’ sheets have been sent home to families. This is an opportunity to strengthen the parental engagement bond between home and centre life. Here you can include any ‘wow’ moments from home, for example, first swimming lesson, trying new foods etc. Once they have been completed, they will be displayed in the foyer.</a:t>
            </a:r>
          </a:p>
          <a:p>
            <a:pPr>
              <a:lnSpc>
                <a:spcPct val="90000"/>
              </a:lnSpc>
            </a:pPr>
            <a:r>
              <a:rPr lang="en-GB" sz="1400" dirty="0">
                <a:latin typeface="Baskerville Old Face" panose="02020602080505020303" pitchFamily="18" charset="0"/>
              </a:rPr>
              <a:t>Forest School </a:t>
            </a:r>
            <a:r>
              <a:rPr lang="en-GB" sz="1400" b="1" dirty="0">
                <a:latin typeface="Baskerville Old Face" panose="02020602080505020303" pitchFamily="18" charset="0"/>
              </a:rPr>
              <a:t>(every Wednesday) </a:t>
            </a:r>
            <a:r>
              <a:rPr lang="en-GB" sz="1400" dirty="0">
                <a:latin typeface="Baskerville Old Face" panose="02020602080505020303" pitchFamily="18" charset="0"/>
              </a:rPr>
              <a:t>will continue throughout the Nursery Year come rain or shine – there is no stopping us! All that we ask is that you ensure your child is appropriately dressed for the weather – it’s better to be over layered than under layered! Hats, gloves, scarves, warm jackets and footwear appropriate for wet, soggy terrain. You can leave items safely on your child’s peg.</a:t>
            </a:r>
          </a:p>
          <a:p>
            <a:pPr>
              <a:lnSpc>
                <a:spcPct val="90000"/>
              </a:lnSpc>
            </a:pPr>
            <a:r>
              <a:rPr lang="en-GB" sz="1400" dirty="0">
                <a:latin typeface="Baskerville Old Face" panose="02020602080505020303" pitchFamily="18" charset="0"/>
              </a:rPr>
              <a:t>Want to be in the loop? Sign up to our blog where you will receive weekly updates and pictures of what your child has been up too! Click on the link below, scroll to the bottom of the page: </a:t>
            </a:r>
            <a:r>
              <a:rPr lang="en-GB" sz="1400" dirty="0">
                <a:latin typeface="Baskerville Old Face" panose="02020602080505020303" pitchFamily="18" charset="0"/>
                <a:hlinkClick r:id="rId2"/>
              </a:rPr>
              <a:t>https://www.glenurquhartchildcarecentre.com/blog/</a:t>
            </a:r>
            <a:r>
              <a:rPr lang="en-GB" sz="1400" dirty="0">
                <a:latin typeface="Baskerville Old Face" panose="02020602080505020303" pitchFamily="18" charset="0"/>
              </a:rPr>
              <a:t> </a:t>
            </a:r>
          </a:p>
        </p:txBody>
      </p:sp>
      <p:cxnSp>
        <p:nvCxnSpPr>
          <p:cNvPr id="2081" name="Straight Connector 2080">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41335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A close-up of a plant&#10;&#10;Description automatically generated">
            <a:extLst>
              <a:ext uri="{FF2B5EF4-FFF2-40B4-BE49-F238E27FC236}">
                <a16:creationId xmlns:a16="http://schemas.microsoft.com/office/drawing/2014/main" id="{8DE24F03-F450-15EB-9DE9-601E8216A8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00" r="31487"/>
          <a:stretch/>
        </p:blipFill>
        <p:spPr bwMode="auto">
          <a:xfrm>
            <a:off x="5264837" y="1"/>
            <a:ext cx="6927163"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593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38" name="Rectangle 3137">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19DC6A-2868-FEBA-1133-C6F9A087E199}"/>
              </a:ext>
            </a:extLst>
          </p:cNvPr>
          <p:cNvSpPr>
            <a:spLocks noGrp="1"/>
          </p:cNvSpPr>
          <p:nvPr>
            <p:ph type="title"/>
          </p:nvPr>
        </p:nvSpPr>
        <p:spPr>
          <a:xfrm>
            <a:off x="565151" y="4294208"/>
            <a:ext cx="4541446" cy="1587162"/>
          </a:xfrm>
        </p:spPr>
        <p:txBody>
          <a:bodyPr anchor="b">
            <a:normAutofit/>
          </a:bodyPr>
          <a:lstStyle/>
          <a:p>
            <a:pPr algn="ctr"/>
            <a:r>
              <a:rPr lang="en-GB" dirty="0">
                <a:latin typeface="Baskerville Old Face" panose="02020602080505020303" pitchFamily="18" charset="0"/>
              </a:rPr>
              <a:t>Glen Urquhart Flower show</a:t>
            </a:r>
          </a:p>
        </p:txBody>
      </p:sp>
      <p:sp>
        <p:nvSpPr>
          <p:cNvPr id="3" name="Content Placeholder 2">
            <a:extLst>
              <a:ext uri="{FF2B5EF4-FFF2-40B4-BE49-F238E27FC236}">
                <a16:creationId xmlns:a16="http://schemas.microsoft.com/office/drawing/2014/main" id="{57D4DEB7-A6D6-2954-FB64-9CF75140B843}"/>
              </a:ext>
            </a:extLst>
          </p:cNvPr>
          <p:cNvSpPr>
            <a:spLocks noGrp="1"/>
          </p:cNvSpPr>
          <p:nvPr>
            <p:ph idx="1"/>
          </p:nvPr>
        </p:nvSpPr>
        <p:spPr>
          <a:xfrm>
            <a:off x="6155706" y="4397078"/>
            <a:ext cx="5265333" cy="1587162"/>
          </a:xfrm>
        </p:spPr>
        <p:txBody>
          <a:bodyPr anchor="b">
            <a:noAutofit/>
          </a:bodyPr>
          <a:lstStyle/>
          <a:p>
            <a:pPr marL="0" indent="0">
              <a:lnSpc>
                <a:spcPct val="90000"/>
              </a:lnSpc>
              <a:buNone/>
            </a:pPr>
            <a:r>
              <a:rPr lang="en-GB" sz="1300" dirty="0">
                <a:latin typeface="Baskerville Old Face" panose="02020602080505020303" pitchFamily="18" charset="0"/>
              </a:rPr>
              <a:t>The Glen Urquhart Horticultural Society’s annual flower show is fast approaching. This is always a beautiful demonstration of the community coming together to engage and support each other. Our wonderful nursery children have been working hard behind the scenes and will be entering into the preschool &amp; p1 category, specifically ‘flowers in an unusual container’.</a:t>
            </a:r>
            <a:endParaRPr lang="en-GB" sz="1300" b="0" i="0" dirty="0">
              <a:effectLst/>
              <a:latin typeface="Baskerville Old Face" panose="02020602080505020303" pitchFamily="18" charset="0"/>
            </a:endParaRPr>
          </a:p>
          <a:p>
            <a:pPr marL="0" indent="0">
              <a:lnSpc>
                <a:spcPct val="90000"/>
              </a:lnSpc>
              <a:buNone/>
            </a:pPr>
            <a:r>
              <a:rPr lang="en-US" sz="1300" b="1" i="0" spc="40" dirty="0">
                <a:solidFill>
                  <a:srgbClr val="000000"/>
                </a:solidFill>
                <a:effectLst/>
                <a:latin typeface="Baskerville Old Face" panose="02020602080505020303" pitchFamily="18" charset="0"/>
              </a:rPr>
              <a:t>Schedule for the Day:</a:t>
            </a:r>
            <a:r>
              <a:rPr lang="en-US" sz="1300" b="0" i="0" spc="40" dirty="0">
                <a:solidFill>
                  <a:srgbClr val="000000"/>
                </a:solidFill>
                <a:effectLst/>
                <a:latin typeface="Baskerville Old Face" panose="02020602080505020303" pitchFamily="18" charset="0"/>
              </a:rPr>
              <a:t> Exhibits must be delivered to Glen Urquhart Public Hall on Saturday, August 30th, between 9:30 AM and 12:00 noon. Each exhibit incurs an entry fee of 50p, and an entry form will need to be filled out at the entrance. The show will commence at 3 PM (entrance fee £2 for children and £5 for adults), allowing attendees to view all the exhibits and the winners from each category.</a:t>
            </a:r>
            <a:endParaRPr lang="en-US" sz="1300" spc="40" dirty="0">
              <a:solidFill>
                <a:srgbClr val="000000"/>
              </a:solidFill>
              <a:latin typeface="Baskerville Old Face" panose="02020602080505020303" pitchFamily="18" charset="0"/>
            </a:endParaRPr>
          </a:p>
          <a:p>
            <a:pPr marL="0" indent="0">
              <a:lnSpc>
                <a:spcPct val="90000"/>
              </a:lnSpc>
              <a:buNone/>
            </a:pPr>
            <a:r>
              <a:rPr lang="en-US" sz="1300" b="0" i="0" dirty="0">
                <a:solidFill>
                  <a:srgbClr val="000000"/>
                </a:solidFill>
                <a:effectLst/>
                <a:latin typeface="Baskerville Old Face" panose="02020602080505020303" pitchFamily="18" charset="0"/>
              </a:rPr>
              <a:t>If you are unable to drop off your entry, please reach out, as staff may be available to assist in ensuring your child does not miss this opportunity. If you can retrieve your child's entry, please ensure that you pick up their exhibit by Friday at the latest.</a:t>
            </a:r>
            <a:endParaRPr lang="en-GB" sz="1300" b="0" i="0" dirty="0">
              <a:effectLst/>
              <a:latin typeface="Baskerville Old Face" panose="02020602080505020303" pitchFamily="18" charset="0"/>
            </a:endParaRPr>
          </a:p>
        </p:txBody>
      </p:sp>
      <p:pic>
        <p:nvPicPr>
          <p:cNvPr id="2050" name="Picture 2" descr="Glen Urquhart Horticultural Society - Home">
            <a:extLst>
              <a:ext uri="{FF2B5EF4-FFF2-40B4-BE49-F238E27FC236}">
                <a16:creationId xmlns:a16="http://schemas.microsoft.com/office/drawing/2014/main" id="{037993D3-98C9-1181-92B4-48D172D772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771" b="22178"/>
          <a:stretch/>
        </p:blipFill>
        <p:spPr bwMode="auto">
          <a:xfrm>
            <a:off x="1241414" y="562898"/>
            <a:ext cx="3429885" cy="329502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052" name="Picture 4" descr="Glen Urquhart Horticultural Society - Home">
            <a:extLst>
              <a:ext uri="{FF2B5EF4-FFF2-40B4-BE49-F238E27FC236}">
                <a16:creationId xmlns:a16="http://schemas.microsoft.com/office/drawing/2014/main" id="{1F683B8E-9373-704F-C942-D4EDBE3E42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20" r="4" b="3012"/>
          <a:stretch/>
        </p:blipFill>
        <p:spPr bwMode="auto">
          <a:xfrm>
            <a:off x="7504939" y="403292"/>
            <a:ext cx="2566865" cy="2466035"/>
          </a:xfrm>
          <a:prstGeom prst="rect">
            <a:avLst/>
          </a:prstGeom>
          <a:noFill/>
          <a:extLst>
            <a:ext uri="{909E8E84-426E-40DD-AFC4-6F175D3DCCD1}">
              <a14:hiddenFill xmlns:a14="http://schemas.microsoft.com/office/drawing/2010/main">
                <a:solidFill>
                  <a:srgbClr val="FFFFFF"/>
                </a:solidFill>
              </a14:hiddenFill>
            </a:ext>
          </a:extLst>
        </p:spPr>
      </p:pic>
      <p:grpSp>
        <p:nvGrpSpPr>
          <p:cNvPr id="3140" name="Group 3139">
            <a:extLst>
              <a:ext uri="{FF2B5EF4-FFF2-40B4-BE49-F238E27FC236}">
                <a16:creationId xmlns:a16="http://schemas.microsoft.com/office/drawing/2014/main" id="{05ADD15B-C747-D340-BF8A-A1DD2A6A9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3141" name="Freeform 53">
              <a:extLst>
                <a:ext uri="{FF2B5EF4-FFF2-40B4-BE49-F238E27FC236}">
                  <a16:creationId xmlns:a16="http://schemas.microsoft.com/office/drawing/2014/main" id="{0B0B662E-0152-FD4E-B468-3F3593C15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42" name="Freeform 55">
              <a:extLst>
                <a:ext uri="{FF2B5EF4-FFF2-40B4-BE49-F238E27FC236}">
                  <a16:creationId xmlns:a16="http://schemas.microsoft.com/office/drawing/2014/main" id="{81BFFC99-6B9D-F240-BD39-160F4C5735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43" name="Freeform 57">
              <a:extLst>
                <a:ext uri="{FF2B5EF4-FFF2-40B4-BE49-F238E27FC236}">
                  <a16:creationId xmlns:a16="http://schemas.microsoft.com/office/drawing/2014/main" id="{4DC6AEB9-EEFF-D243-AEE2-42D0F9E53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44" name="Freeform 58">
              <a:extLst>
                <a:ext uri="{FF2B5EF4-FFF2-40B4-BE49-F238E27FC236}">
                  <a16:creationId xmlns:a16="http://schemas.microsoft.com/office/drawing/2014/main" id="{D89DA958-651D-0049-A549-A9D22E494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3146" name="Straight Connector 3145">
            <a:extLst>
              <a:ext uri="{FF2B5EF4-FFF2-40B4-BE49-F238E27FC236}">
                <a16:creationId xmlns:a16="http://schemas.microsoft.com/office/drawing/2014/main" id="{1FE039F1-6D47-C642-B506-452A83B0AB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3780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27" name="Rectangle 3126">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19DC6A-2868-FEBA-1133-C6F9A087E199}"/>
              </a:ext>
            </a:extLst>
          </p:cNvPr>
          <p:cNvSpPr>
            <a:spLocks noGrp="1"/>
          </p:cNvSpPr>
          <p:nvPr>
            <p:ph type="title"/>
          </p:nvPr>
        </p:nvSpPr>
        <p:spPr>
          <a:xfrm>
            <a:off x="1351496" y="716480"/>
            <a:ext cx="4133559" cy="1268984"/>
          </a:xfrm>
        </p:spPr>
        <p:txBody>
          <a:bodyPr>
            <a:normAutofit/>
          </a:bodyPr>
          <a:lstStyle/>
          <a:p>
            <a:pPr algn="ctr">
              <a:lnSpc>
                <a:spcPct val="90000"/>
              </a:lnSpc>
            </a:pPr>
            <a:r>
              <a:rPr lang="en-GB" dirty="0">
                <a:latin typeface="Baskerville Old Face" panose="02020602080505020303" pitchFamily="18" charset="0"/>
              </a:rPr>
              <a:t>Current </a:t>
            </a:r>
            <a:br>
              <a:rPr lang="en-GB" dirty="0">
                <a:latin typeface="Baskerville Old Face" panose="02020602080505020303" pitchFamily="18" charset="0"/>
              </a:rPr>
            </a:br>
            <a:r>
              <a:rPr lang="en-GB" dirty="0">
                <a:latin typeface="Baskerville Old Face" panose="02020602080505020303" pitchFamily="18" charset="0"/>
              </a:rPr>
              <a:t>Fundraising:</a:t>
            </a:r>
          </a:p>
        </p:txBody>
      </p:sp>
      <p:sp>
        <p:nvSpPr>
          <p:cNvPr id="3" name="Content Placeholder 2">
            <a:extLst>
              <a:ext uri="{FF2B5EF4-FFF2-40B4-BE49-F238E27FC236}">
                <a16:creationId xmlns:a16="http://schemas.microsoft.com/office/drawing/2014/main" id="{57D4DEB7-A6D6-2954-FB64-9CF75140B843}"/>
              </a:ext>
            </a:extLst>
          </p:cNvPr>
          <p:cNvSpPr>
            <a:spLocks noGrp="1"/>
          </p:cNvSpPr>
          <p:nvPr>
            <p:ph idx="1"/>
          </p:nvPr>
        </p:nvSpPr>
        <p:spPr>
          <a:xfrm>
            <a:off x="323610" y="2160016"/>
            <a:ext cx="6189333" cy="3888940"/>
          </a:xfrm>
        </p:spPr>
        <p:txBody>
          <a:bodyPr>
            <a:normAutofit fontScale="92500"/>
          </a:bodyPr>
          <a:lstStyle/>
          <a:p>
            <a:pPr marL="0" indent="0" algn="ctr">
              <a:buNone/>
            </a:pPr>
            <a:r>
              <a:rPr lang="en-GB" sz="1600" dirty="0">
                <a:latin typeface="Baskerville Old Face" panose="02020602080505020303" pitchFamily="18" charset="0"/>
              </a:rPr>
              <a:t>We currently have two fundraisers on the go:</a:t>
            </a:r>
          </a:p>
          <a:p>
            <a:pPr marL="342900" indent="-342900" algn="ctr">
              <a:buAutoNum type="arabicParenR"/>
            </a:pPr>
            <a:r>
              <a:rPr lang="en-GB" sz="1600" dirty="0">
                <a:latin typeface="Baskerville Old Face" panose="02020602080505020303" pitchFamily="18" charset="0"/>
              </a:rPr>
              <a:t>Our Summer Raffle – the prizes for this are out of this world! Thank you to all who have donated. We will be drawing this </a:t>
            </a:r>
            <a:r>
              <a:rPr lang="en-GB" sz="1600" b="1" dirty="0">
                <a:latin typeface="Baskerville Old Face" panose="02020602080505020303" pitchFamily="18" charset="0"/>
              </a:rPr>
              <a:t>02/09/24</a:t>
            </a:r>
            <a:r>
              <a:rPr lang="en-GB" sz="1600" dirty="0">
                <a:latin typeface="Baskerville Old Face" panose="02020602080505020303" pitchFamily="18" charset="0"/>
              </a:rPr>
              <a:t> so be quick if you want a last-minute chance. Prizes include return tickets to London (for 2) on the Caledonian sleeper, tickets to Edinburgh Zoo, Scotrail tickets, Hou Hou Mei voucher, Rocpool voucher exhibition centre entry and LOADS MORE. Please call the centre or pop in for a ticket.</a:t>
            </a:r>
          </a:p>
          <a:p>
            <a:pPr marL="342900" indent="-342900" algn="ctr">
              <a:buAutoNum type="arabicParenR"/>
            </a:pPr>
            <a:r>
              <a:rPr lang="en-GB" sz="1600" dirty="0">
                <a:latin typeface="Baskerville Old Face" panose="02020602080505020303" pitchFamily="18" charset="0"/>
              </a:rPr>
              <a:t>We have popped out sponsor forms to the nursery children who may wish to take part in the ‘Wee Nessie’ Baxter's event on the 29</a:t>
            </a:r>
            <a:r>
              <a:rPr lang="en-GB" sz="1600" baseline="30000" dirty="0">
                <a:latin typeface="Baskerville Old Face" panose="02020602080505020303" pitchFamily="18" charset="0"/>
              </a:rPr>
              <a:t>th</a:t>
            </a:r>
            <a:r>
              <a:rPr lang="en-GB" sz="1600" dirty="0">
                <a:latin typeface="Baskerville Old Face" panose="02020602080505020303" pitchFamily="18" charset="0"/>
              </a:rPr>
              <a:t> September. This event is open to pre-school children aged 5 and under and follows a short (approx. 800m) circular route in the enclosed Bught Park. It allows children to walk, jog or run at their own pace, providing a perfect introduction to the sport. We would love if parents, along with their children, could gather as many sponsors as possible.</a:t>
            </a:r>
            <a:br>
              <a:rPr lang="en-GB" sz="1600" dirty="0">
                <a:latin typeface="Baskerville Old Face" panose="02020602080505020303" pitchFamily="18" charset="0"/>
              </a:rPr>
            </a:br>
            <a:r>
              <a:rPr lang="en-GB" sz="1600" dirty="0">
                <a:latin typeface="Baskerville Old Face" panose="02020602080505020303" pitchFamily="18" charset="0"/>
              </a:rPr>
              <a:t> Click here to sign up </a:t>
            </a:r>
            <a:r>
              <a:rPr lang="en-GB" sz="500" dirty="0">
                <a:latin typeface="Baskerville Old Face" panose="02020602080505020303" pitchFamily="18" charset="0"/>
                <a:hlinkClick r:id="rId2"/>
              </a:rPr>
              <a:t>https://lochnessmarathon.com/event/wee-nessie-4/?_gl=1*1mgr6ki*_ga*OTg0MzQ5MTE0LjE3MjQ5MzA1MjI.*_ga_SWB2C98X13*MTcyNDkzMDUyMS4xLjEuMTcyNDkzMDUyMS42MC4wLjA.&amp;_ga=2.128316043.663668718.1724930522-984349114.1724930522</a:t>
            </a:r>
            <a:r>
              <a:rPr lang="en-GB" sz="500" dirty="0">
                <a:latin typeface="Baskerville Old Face" panose="02020602080505020303" pitchFamily="18" charset="0"/>
              </a:rPr>
              <a:t> </a:t>
            </a:r>
          </a:p>
        </p:txBody>
      </p:sp>
      <p:pic>
        <p:nvPicPr>
          <p:cNvPr id="3076" name="Picture 4" descr="Let's Work Together Shirt Design For Print 17129958 Vector Art at Vecteezy">
            <a:extLst>
              <a:ext uri="{FF2B5EF4-FFF2-40B4-BE49-F238E27FC236}">
                <a16:creationId xmlns:a16="http://schemas.microsoft.com/office/drawing/2014/main" id="{FCDB6916-0EA3-DCDD-D528-8D3FA2DBB82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38166" y="1137760"/>
            <a:ext cx="4828611" cy="4828611"/>
          </a:xfrm>
          <a:prstGeom prst="rect">
            <a:avLst/>
          </a:prstGeom>
          <a:noFill/>
          <a:extLst>
            <a:ext uri="{909E8E84-426E-40DD-AFC4-6F175D3DCCD1}">
              <a14:hiddenFill xmlns:a14="http://schemas.microsoft.com/office/drawing/2010/main">
                <a:solidFill>
                  <a:srgbClr val="FFFFFF"/>
                </a:solidFill>
              </a14:hiddenFill>
            </a:ext>
          </a:extLst>
        </p:spPr>
      </p:pic>
      <p:grpSp>
        <p:nvGrpSpPr>
          <p:cNvPr id="3129" name="Group 3128">
            <a:extLst>
              <a:ext uri="{FF2B5EF4-FFF2-40B4-BE49-F238E27FC236}">
                <a16:creationId xmlns:a16="http://schemas.microsoft.com/office/drawing/2014/main" id="{1B5E71B3-7269-894E-A00B-31D341365F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3130" name="Freeform 85">
              <a:extLst>
                <a:ext uri="{FF2B5EF4-FFF2-40B4-BE49-F238E27FC236}">
                  <a16:creationId xmlns:a16="http://schemas.microsoft.com/office/drawing/2014/main" id="{FFFA3A20-1539-CC4A-9BE1-7415FE5A98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31" name="Freeform 87">
              <a:extLst>
                <a:ext uri="{FF2B5EF4-FFF2-40B4-BE49-F238E27FC236}">
                  <a16:creationId xmlns:a16="http://schemas.microsoft.com/office/drawing/2014/main" id="{44EBCCFB-8EAB-2442-8E02-293F08D50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32" name="Freeform 89">
              <a:extLst>
                <a:ext uri="{FF2B5EF4-FFF2-40B4-BE49-F238E27FC236}">
                  <a16:creationId xmlns:a16="http://schemas.microsoft.com/office/drawing/2014/main" id="{AFD14830-CC36-D64E-8173-398042563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33" name="Freeform 97">
              <a:extLst>
                <a:ext uri="{FF2B5EF4-FFF2-40B4-BE49-F238E27FC236}">
                  <a16:creationId xmlns:a16="http://schemas.microsoft.com/office/drawing/2014/main" id="{FAA40AB8-EB6E-A44D-B3CA-7D25B64F5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3135" name="Straight Connector 3134">
            <a:extLst>
              <a:ext uri="{FF2B5EF4-FFF2-40B4-BE49-F238E27FC236}">
                <a16:creationId xmlns:a16="http://schemas.microsoft.com/office/drawing/2014/main" id="{A0A01F17-907D-3541-BBAF-A33828880D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41335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6259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98" name="Rectangle 9297">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7C39D-6951-1BAD-3373-BC38F9D735A5}"/>
              </a:ext>
            </a:extLst>
          </p:cNvPr>
          <p:cNvSpPr>
            <a:spLocks noGrp="1"/>
          </p:cNvSpPr>
          <p:nvPr>
            <p:ph type="title"/>
          </p:nvPr>
        </p:nvSpPr>
        <p:spPr>
          <a:xfrm>
            <a:off x="565151" y="770890"/>
            <a:ext cx="4133559" cy="1268984"/>
          </a:xfrm>
        </p:spPr>
        <p:txBody>
          <a:bodyPr>
            <a:normAutofit/>
          </a:bodyPr>
          <a:lstStyle/>
          <a:p>
            <a:pPr>
              <a:lnSpc>
                <a:spcPct val="90000"/>
              </a:lnSpc>
            </a:pPr>
            <a:r>
              <a:rPr lang="en-GB" dirty="0">
                <a:latin typeface="Baskerville Old Face" panose="02020602080505020303" pitchFamily="18" charset="0"/>
              </a:rPr>
              <a:t>We need </a:t>
            </a:r>
            <a:r>
              <a:rPr lang="en-GB" u="sng" dirty="0">
                <a:latin typeface="Baskerville Old Face" panose="02020602080505020303" pitchFamily="18" charset="0"/>
              </a:rPr>
              <a:t>YOU!</a:t>
            </a:r>
          </a:p>
        </p:txBody>
      </p:sp>
      <p:sp>
        <p:nvSpPr>
          <p:cNvPr id="3" name="Content Placeholder 2">
            <a:extLst>
              <a:ext uri="{FF2B5EF4-FFF2-40B4-BE49-F238E27FC236}">
                <a16:creationId xmlns:a16="http://schemas.microsoft.com/office/drawing/2014/main" id="{0A7F009A-92CB-D67E-381D-01FC37B02F96}"/>
              </a:ext>
            </a:extLst>
          </p:cNvPr>
          <p:cNvSpPr>
            <a:spLocks noGrp="1"/>
          </p:cNvSpPr>
          <p:nvPr>
            <p:ph idx="1"/>
          </p:nvPr>
        </p:nvSpPr>
        <p:spPr>
          <a:xfrm>
            <a:off x="565151" y="1628393"/>
            <a:ext cx="4357723" cy="4272675"/>
          </a:xfrm>
        </p:spPr>
        <p:txBody>
          <a:bodyPr>
            <a:normAutofit fontScale="92500"/>
          </a:bodyPr>
          <a:lstStyle/>
          <a:p>
            <a:pPr marL="0" indent="0">
              <a:buNone/>
            </a:pPr>
            <a:r>
              <a:rPr lang="en-GB" dirty="0">
                <a:latin typeface="Baskerville Old Face" panose="02020602080505020303" pitchFamily="18" charset="0"/>
              </a:rPr>
              <a:t>Due to our charitable status, we fundraise for </a:t>
            </a:r>
            <a:r>
              <a:rPr lang="en-GB" b="1" u="sng" dirty="0">
                <a:latin typeface="Baskerville Old Face" panose="02020602080505020303" pitchFamily="18" charset="0"/>
              </a:rPr>
              <a:t>ALL</a:t>
            </a:r>
            <a:r>
              <a:rPr lang="en-GB" dirty="0">
                <a:latin typeface="Baskerville Old Face" panose="02020602080505020303" pitchFamily="18" charset="0"/>
              </a:rPr>
              <a:t> our resources and equipment!</a:t>
            </a:r>
          </a:p>
          <a:p>
            <a:pPr marL="0" indent="0">
              <a:buNone/>
            </a:pPr>
            <a:r>
              <a:rPr lang="en-GB" dirty="0">
                <a:latin typeface="Baskerville Old Face" panose="02020602080505020303" pitchFamily="18" charset="0"/>
              </a:rPr>
              <a:t>We would like to set up a fundraising committee to kick start our efforts. </a:t>
            </a:r>
          </a:p>
          <a:p>
            <a:pPr marL="0" indent="0">
              <a:buNone/>
            </a:pPr>
            <a:r>
              <a:rPr lang="en-GB" dirty="0">
                <a:latin typeface="Baskerville Old Face" panose="02020602080505020303" pitchFamily="18" charset="0"/>
              </a:rPr>
              <a:t>Are you organised? Want to meet new people? Have a creative side dying to break out? Or can work wonders with your helping hands? </a:t>
            </a:r>
          </a:p>
          <a:p>
            <a:pPr marL="0" indent="0">
              <a:buNone/>
            </a:pPr>
            <a:r>
              <a:rPr lang="en-GB" dirty="0">
                <a:latin typeface="Baskerville Old Face" panose="02020602080505020303" pitchFamily="18" charset="0"/>
              </a:rPr>
              <a:t>Pop into the office for a chat where we will guide and assist.</a:t>
            </a:r>
          </a:p>
        </p:txBody>
      </p:sp>
      <p:pic>
        <p:nvPicPr>
          <p:cNvPr id="9218" name="Picture 2" descr="We need your HELP | Tiny Lives Trust">
            <a:extLst>
              <a:ext uri="{FF2B5EF4-FFF2-40B4-BE49-F238E27FC236}">
                <a16:creationId xmlns:a16="http://schemas.microsoft.com/office/drawing/2014/main" id="{F34039FD-06F1-FCA6-A14B-D280646AFEE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96336" y="1847980"/>
            <a:ext cx="6430513" cy="3408171"/>
          </a:xfrm>
          <a:prstGeom prst="rect">
            <a:avLst/>
          </a:prstGeom>
          <a:noFill/>
          <a:extLst>
            <a:ext uri="{909E8E84-426E-40DD-AFC4-6F175D3DCCD1}">
              <a14:hiddenFill xmlns:a14="http://schemas.microsoft.com/office/drawing/2010/main">
                <a:solidFill>
                  <a:srgbClr val="FFFFFF"/>
                </a:solidFill>
              </a14:hiddenFill>
            </a:ext>
          </a:extLst>
        </p:spPr>
      </p:pic>
      <p:grpSp>
        <p:nvGrpSpPr>
          <p:cNvPr id="9299" name="Group 9298">
            <a:extLst>
              <a:ext uri="{FF2B5EF4-FFF2-40B4-BE49-F238E27FC236}">
                <a16:creationId xmlns:a16="http://schemas.microsoft.com/office/drawing/2014/main" id="{1B5E71B3-7269-894E-A00B-31D341365F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9300" name="Freeform 85">
              <a:extLst>
                <a:ext uri="{FF2B5EF4-FFF2-40B4-BE49-F238E27FC236}">
                  <a16:creationId xmlns:a16="http://schemas.microsoft.com/office/drawing/2014/main" id="{FFFA3A20-1539-CC4A-9BE1-7415FE5A98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01" name="Freeform 87">
              <a:extLst>
                <a:ext uri="{FF2B5EF4-FFF2-40B4-BE49-F238E27FC236}">
                  <a16:creationId xmlns:a16="http://schemas.microsoft.com/office/drawing/2014/main" id="{44EBCCFB-8EAB-2442-8E02-293F08D50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02" name="Freeform 89">
              <a:extLst>
                <a:ext uri="{FF2B5EF4-FFF2-40B4-BE49-F238E27FC236}">
                  <a16:creationId xmlns:a16="http://schemas.microsoft.com/office/drawing/2014/main" id="{AFD14830-CC36-D64E-8173-398042563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03" name="Freeform 97">
              <a:extLst>
                <a:ext uri="{FF2B5EF4-FFF2-40B4-BE49-F238E27FC236}">
                  <a16:creationId xmlns:a16="http://schemas.microsoft.com/office/drawing/2014/main" id="{FAA40AB8-EB6E-A44D-B3CA-7D25B64F5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9304" name="Straight Connector 9303">
            <a:extLst>
              <a:ext uri="{FF2B5EF4-FFF2-40B4-BE49-F238E27FC236}">
                <a16:creationId xmlns:a16="http://schemas.microsoft.com/office/drawing/2014/main" id="{A0A01F17-907D-3541-BBAF-A33828880D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41335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0564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50" name="Rectangle 3149">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19DC6A-2868-FEBA-1133-C6F9A087E199}"/>
              </a:ext>
            </a:extLst>
          </p:cNvPr>
          <p:cNvSpPr>
            <a:spLocks noGrp="1"/>
          </p:cNvSpPr>
          <p:nvPr>
            <p:ph type="title"/>
          </p:nvPr>
        </p:nvSpPr>
        <p:spPr>
          <a:xfrm>
            <a:off x="538821" y="737233"/>
            <a:ext cx="5018677" cy="1268984"/>
          </a:xfrm>
        </p:spPr>
        <p:txBody>
          <a:bodyPr>
            <a:normAutofit/>
          </a:bodyPr>
          <a:lstStyle/>
          <a:p>
            <a:pPr algn="ctr">
              <a:lnSpc>
                <a:spcPct val="90000"/>
              </a:lnSpc>
            </a:pPr>
            <a:r>
              <a:rPr lang="en-GB" dirty="0">
                <a:latin typeface="Baskerville Old Face" panose="02020602080505020303" pitchFamily="18" charset="0"/>
              </a:rPr>
              <a:t>Charitable </a:t>
            </a:r>
            <a:br>
              <a:rPr lang="en-GB" dirty="0">
                <a:latin typeface="Baskerville Old Face" panose="02020602080505020303" pitchFamily="18" charset="0"/>
              </a:rPr>
            </a:br>
            <a:r>
              <a:rPr lang="en-GB" dirty="0">
                <a:latin typeface="Baskerville Old Face" panose="02020602080505020303" pitchFamily="18" charset="0"/>
              </a:rPr>
              <a:t>Status Update</a:t>
            </a:r>
          </a:p>
        </p:txBody>
      </p:sp>
      <p:sp>
        <p:nvSpPr>
          <p:cNvPr id="3" name="Content Placeholder 2">
            <a:extLst>
              <a:ext uri="{FF2B5EF4-FFF2-40B4-BE49-F238E27FC236}">
                <a16:creationId xmlns:a16="http://schemas.microsoft.com/office/drawing/2014/main" id="{57D4DEB7-A6D6-2954-FB64-9CF75140B843}"/>
              </a:ext>
            </a:extLst>
          </p:cNvPr>
          <p:cNvSpPr>
            <a:spLocks noGrp="1"/>
          </p:cNvSpPr>
          <p:nvPr>
            <p:ph idx="1"/>
          </p:nvPr>
        </p:nvSpPr>
        <p:spPr>
          <a:xfrm>
            <a:off x="565150" y="1936507"/>
            <a:ext cx="5018677" cy="3248745"/>
          </a:xfrm>
        </p:spPr>
        <p:txBody>
          <a:bodyPr>
            <a:noAutofit/>
          </a:bodyPr>
          <a:lstStyle/>
          <a:p>
            <a:pPr marL="0" indent="0" algn="ctr">
              <a:lnSpc>
                <a:spcPct val="90000"/>
              </a:lnSpc>
              <a:buNone/>
            </a:pPr>
            <a:endParaRPr lang="en-GB" sz="1300" dirty="0">
              <a:latin typeface="Baskerville Old Face" panose="02020602080505020303" pitchFamily="18" charset="0"/>
            </a:endParaRPr>
          </a:p>
          <a:p>
            <a:pPr marL="0" indent="0" algn="ctr">
              <a:lnSpc>
                <a:spcPct val="107000"/>
              </a:lnSpc>
              <a:spcAft>
                <a:spcPts val="800"/>
              </a:spcAft>
              <a:buNone/>
            </a:pPr>
            <a:r>
              <a:rPr lang="en-GB" sz="1400" kern="100" spc="40" dirty="0">
                <a:solidFill>
                  <a:srgbClr val="000000"/>
                </a:solidFill>
                <a:effectLst/>
                <a:latin typeface="Baskerville Old Face" panose="02020602080505020303" pitchFamily="18" charset="0"/>
                <a:ea typeface="Aptos" panose="020B0004020202020204" pitchFamily="34" charset="0"/>
                <a:cs typeface="Aparajita" panose="020B0502040204020203" pitchFamily="18" charset="0"/>
              </a:rPr>
              <a:t>Did you know that our breakfast, out-of-school, and holiday clubs are entirely funded through our own efforts? We depend significantly on donations, grants, and the revenue generated from fees annually to ensure these programs remain sustainable.</a:t>
            </a:r>
            <a:endParaRPr lang="en-GB" sz="1400" kern="100" dirty="0">
              <a:effectLst/>
              <a:latin typeface="Baskerville Old Face" panose="02020602080505020303" pitchFamily="18" charset="0"/>
              <a:ea typeface="Aptos" panose="020B0004020202020204" pitchFamily="34" charset="0"/>
              <a:cs typeface="Times New Roman" panose="02020603050405020304" pitchFamily="18" charset="0"/>
            </a:endParaRPr>
          </a:p>
          <a:p>
            <a:pPr marL="0" indent="0" algn="ctr" fontAlgn="base">
              <a:lnSpc>
                <a:spcPts val="1725"/>
              </a:lnSpc>
              <a:spcAft>
                <a:spcPts val="750"/>
              </a:spcAft>
              <a:buNone/>
            </a:pPr>
            <a:r>
              <a:rPr lang="en-GB" sz="1400" kern="0" spc="40" dirty="0">
                <a:solidFill>
                  <a:srgbClr val="000000"/>
                </a:solidFill>
                <a:effectLst/>
                <a:latin typeface="Baskerville Old Face" panose="02020602080505020303" pitchFamily="18" charset="0"/>
                <a:ea typeface="Times New Roman" panose="02020603050405020304" pitchFamily="18" charset="0"/>
                <a:cs typeface="Aparajita" panose="020B0502040204020203" pitchFamily="18" charset="0"/>
              </a:rPr>
              <a:t>Unfortunately, we only had four children participating during the week from 5:30pm to 6:00pm (Monday to Thursday), and frequently, there were no children after 4pm on Fridays. After operating this provision at a considerable loss for over a year, the decision was made to adjust the closing hours to 5:30pm Monday to Thursday and 4pm on Fridays.</a:t>
            </a:r>
            <a:endParaRPr lang="en-GB" sz="1400" kern="100" dirty="0">
              <a:effectLst/>
              <a:latin typeface="Baskerville Old Face" panose="02020602080505020303" pitchFamily="18" charset="0"/>
              <a:ea typeface="Aptos" panose="020B0004020202020204" pitchFamily="34" charset="0"/>
              <a:cs typeface="Times New Roman" panose="02020603050405020304" pitchFamily="18" charset="0"/>
            </a:endParaRPr>
          </a:p>
          <a:p>
            <a:pPr marL="0" indent="0" algn="ctr" fontAlgn="base">
              <a:lnSpc>
                <a:spcPts val="1725"/>
              </a:lnSpc>
              <a:spcAft>
                <a:spcPts val="750"/>
              </a:spcAft>
              <a:buNone/>
            </a:pPr>
            <a:r>
              <a:rPr lang="en-GB" sz="1400" kern="100" spc="40" dirty="0">
                <a:solidFill>
                  <a:srgbClr val="000000"/>
                </a:solidFill>
                <a:effectLst/>
                <a:latin typeface="Baskerville Old Face" panose="02020602080505020303" pitchFamily="18" charset="0"/>
                <a:ea typeface="Aptos" panose="020B0004020202020204" pitchFamily="34" charset="0"/>
                <a:cs typeface="Arial" panose="020B0604020202020204" pitchFamily="34" charset="0"/>
              </a:rPr>
              <a:t>Moving forward, these changes aim to guarantee the stability and sustainability of all aspects of our service, as the decrease in operating hours has also led to a substantial reduction in staffing expenses</a:t>
            </a:r>
            <a:endParaRPr lang="en-GB" sz="1400" kern="100" dirty="0">
              <a:effectLst/>
              <a:latin typeface="Baskerville Old Face" panose="02020602080505020303" pitchFamily="18" charset="0"/>
              <a:ea typeface="Aptos" panose="020B0004020202020204" pitchFamily="34" charset="0"/>
              <a:cs typeface="Times New Roman" panose="02020603050405020304" pitchFamily="18" charset="0"/>
            </a:endParaRPr>
          </a:p>
        </p:txBody>
      </p:sp>
      <p:cxnSp>
        <p:nvCxnSpPr>
          <p:cNvPr id="3152" name="Straight Connector 3151">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1867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154" name="Group 3153">
            <a:extLst>
              <a:ext uri="{FF2B5EF4-FFF2-40B4-BE49-F238E27FC236}">
                <a16:creationId xmlns:a16="http://schemas.microsoft.com/office/drawing/2014/main" id="{BFD251E3-961F-2440-B872-1D26671822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4" y="0"/>
            <a:ext cx="1901687" cy="6858000"/>
            <a:chOff x="10290314" y="0"/>
            <a:chExt cx="1901687" cy="6858000"/>
          </a:xfrm>
        </p:grpSpPr>
        <p:sp>
          <p:nvSpPr>
            <p:cNvPr id="3155" name="Freeform 21">
              <a:extLst>
                <a:ext uri="{FF2B5EF4-FFF2-40B4-BE49-F238E27FC236}">
                  <a16:creationId xmlns:a16="http://schemas.microsoft.com/office/drawing/2014/main" id="{5558ED88-23E3-3941-8644-676CD732E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56" name="Freeform 22">
              <a:extLst>
                <a:ext uri="{FF2B5EF4-FFF2-40B4-BE49-F238E27FC236}">
                  <a16:creationId xmlns:a16="http://schemas.microsoft.com/office/drawing/2014/main" id="{24B1447F-72DA-384E-9D7D-C33A13EF4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57" name="Freeform 23">
              <a:extLst>
                <a:ext uri="{FF2B5EF4-FFF2-40B4-BE49-F238E27FC236}">
                  <a16:creationId xmlns:a16="http://schemas.microsoft.com/office/drawing/2014/main" id="{86089DDC-F160-E24D-A726-0082953C0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58" name="Freeform 24">
              <a:extLst>
                <a:ext uri="{FF2B5EF4-FFF2-40B4-BE49-F238E27FC236}">
                  <a16:creationId xmlns:a16="http://schemas.microsoft.com/office/drawing/2014/main" id="{1A211FA8-50B3-3C4E-A234-1580EA200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59" name="Freeform 25">
              <a:extLst>
                <a:ext uri="{FF2B5EF4-FFF2-40B4-BE49-F238E27FC236}">
                  <a16:creationId xmlns:a16="http://schemas.microsoft.com/office/drawing/2014/main" id="{6A73788D-F322-0047-BF9E-A8E69D8454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60" name="Freeform 26">
              <a:extLst>
                <a:ext uri="{FF2B5EF4-FFF2-40B4-BE49-F238E27FC236}">
                  <a16:creationId xmlns:a16="http://schemas.microsoft.com/office/drawing/2014/main" id="{7E90A8A1-A164-EA41-86BB-166893179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61" name="Oval 3160">
              <a:extLst>
                <a:ext uri="{FF2B5EF4-FFF2-40B4-BE49-F238E27FC236}">
                  <a16:creationId xmlns:a16="http://schemas.microsoft.com/office/drawing/2014/main" id="{6894343D-4C51-384E-BEC6-1517A940C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4"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8" name="Picture 4" descr="Charity and Donations. Set with Thin Line Icons Stock Vector ...">
            <a:extLst>
              <a:ext uri="{FF2B5EF4-FFF2-40B4-BE49-F238E27FC236}">
                <a16:creationId xmlns:a16="http://schemas.microsoft.com/office/drawing/2014/main" id="{08E1E4D5-E8DB-72C3-0121-1571178B2C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334403" y="646537"/>
            <a:ext cx="5318776" cy="5318776"/>
          </a:xfrm>
          <a:custGeom>
            <a:avLst/>
            <a:gdLst/>
            <a:ahLst/>
            <a:cxnLst/>
            <a:rect l="l" t="t" r="r" b="b"/>
            <a:pathLst>
              <a:path w="5768526" h="5768526">
                <a:moveTo>
                  <a:pt x="2884263" y="0"/>
                </a:moveTo>
                <a:cubicBezTo>
                  <a:pt x="4477197" y="0"/>
                  <a:pt x="5768526" y="1291329"/>
                  <a:pt x="5768526" y="2884263"/>
                </a:cubicBezTo>
                <a:cubicBezTo>
                  <a:pt x="5768526" y="4477197"/>
                  <a:pt x="4477197" y="5768526"/>
                  <a:pt x="2884263" y="5768526"/>
                </a:cubicBezTo>
                <a:cubicBezTo>
                  <a:pt x="1291329" y="5768526"/>
                  <a:pt x="0" y="4477197"/>
                  <a:pt x="0" y="2884263"/>
                </a:cubicBezTo>
                <a:cubicBezTo>
                  <a:pt x="0" y="1291329"/>
                  <a:pt x="1291329" y="0"/>
                  <a:pt x="288426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98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65" name="Rectangle 3164">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FCD0B1-89F4-B792-A4DF-5DA4472A7487}"/>
              </a:ext>
            </a:extLst>
          </p:cNvPr>
          <p:cNvSpPr>
            <a:spLocks noGrp="1"/>
          </p:cNvSpPr>
          <p:nvPr>
            <p:ph type="title"/>
          </p:nvPr>
        </p:nvSpPr>
        <p:spPr>
          <a:xfrm>
            <a:off x="565150" y="770890"/>
            <a:ext cx="5018677" cy="1268984"/>
          </a:xfrm>
        </p:spPr>
        <p:txBody>
          <a:bodyPr>
            <a:normAutofit/>
          </a:bodyPr>
          <a:lstStyle/>
          <a:p>
            <a:r>
              <a:rPr lang="en-GB" dirty="0">
                <a:latin typeface="Baskerville Old Face" panose="02020602080505020303" pitchFamily="18" charset="0"/>
              </a:rPr>
              <a:t>Investment in our Staff</a:t>
            </a:r>
            <a:endParaRPr lang="en-GB">
              <a:latin typeface="Baskerville Old Face" panose="02020602080505020303" pitchFamily="18" charset="0"/>
            </a:endParaRPr>
          </a:p>
        </p:txBody>
      </p:sp>
      <p:sp>
        <p:nvSpPr>
          <p:cNvPr id="3128" name="Content Placeholder 2">
            <a:extLst>
              <a:ext uri="{FF2B5EF4-FFF2-40B4-BE49-F238E27FC236}">
                <a16:creationId xmlns:a16="http://schemas.microsoft.com/office/drawing/2014/main" id="{68A6091D-252F-0A90-3EB9-BD1108393FF8}"/>
              </a:ext>
            </a:extLst>
          </p:cNvPr>
          <p:cNvSpPr>
            <a:spLocks noGrp="1"/>
          </p:cNvSpPr>
          <p:nvPr>
            <p:ph idx="1"/>
          </p:nvPr>
        </p:nvSpPr>
        <p:spPr>
          <a:xfrm>
            <a:off x="601730" y="1475993"/>
            <a:ext cx="5018677" cy="4575639"/>
          </a:xfrm>
        </p:spPr>
        <p:txBody>
          <a:bodyPr>
            <a:noAutofit/>
          </a:bodyPr>
          <a:lstStyle/>
          <a:p>
            <a:pPr marL="0" indent="0">
              <a:lnSpc>
                <a:spcPct val="90000"/>
              </a:lnSpc>
              <a:buNone/>
            </a:pPr>
            <a:r>
              <a:rPr lang="en-US" sz="1600" b="0" i="0" dirty="0">
                <a:effectLst/>
                <a:latin typeface="Baskerville Old Face" panose="02020602080505020303" pitchFamily="18" charset="0"/>
              </a:rPr>
              <a:t>We pride ourselves </a:t>
            </a:r>
            <a:r>
              <a:rPr lang="en-US" sz="1600" dirty="0">
                <a:latin typeface="Baskerville Old Face" panose="02020602080505020303" pitchFamily="18" charset="0"/>
              </a:rPr>
              <a:t>on the retainment of high-quality staff members. Behind the scenes, the staff at the centre work tirelessly to better their skill set, improve their practice and learn new skills – a journey of self investment.</a:t>
            </a:r>
            <a:endParaRPr lang="en-US" sz="1600" b="0" i="0" dirty="0">
              <a:effectLst/>
              <a:latin typeface="Baskerville Old Face" panose="02020602080505020303" pitchFamily="18" charset="0"/>
            </a:endParaRPr>
          </a:p>
          <a:p>
            <a:pPr marL="0" indent="0">
              <a:lnSpc>
                <a:spcPct val="90000"/>
              </a:lnSpc>
              <a:buNone/>
            </a:pPr>
            <a:r>
              <a:rPr lang="en-US" sz="1600" dirty="0">
                <a:latin typeface="Baskerville Old Face" panose="02020602080505020303" pitchFamily="18" charset="0"/>
              </a:rPr>
              <a:t>What have we been up too?</a:t>
            </a:r>
          </a:p>
          <a:p>
            <a:pPr>
              <a:lnSpc>
                <a:spcPct val="90000"/>
              </a:lnSpc>
              <a:buFontTx/>
              <a:buChar char="-"/>
            </a:pPr>
            <a:r>
              <a:rPr lang="en-US" sz="1600" dirty="0">
                <a:latin typeface="Baskerville Old Face" panose="02020602080505020303" pitchFamily="18" charset="0"/>
              </a:rPr>
              <a:t>Chloe and Marika completed their 3day first aid training</a:t>
            </a:r>
          </a:p>
          <a:p>
            <a:pPr>
              <a:lnSpc>
                <a:spcPct val="90000"/>
              </a:lnSpc>
              <a:buFontTx/>
              <a:buChar char="-"/>
            </a:pPr>
            <a:r>
              <a:rPr lang="en-US" sz="1600" dirty="0">
                <a:latin typeface="Baskerville Old Face" panose="02020602080505020303" pitchFamily="18" charset="0"/>
              </a:rPr>
              <a:t>Emma, Sian, Marika and Chloe all completed their level 2 child protection course</a:t>
            </a:r>
          </a:p>
          <a:p>
            <a:pPr>
              <a:lnSpc>
                <a:spcPct val="90000"/>
              </a:lnSpc>
              <a:buFontTx/>
              <a:buChar char="-"/>
            </a:pPr>
            <a:r>
              <a:rPr lang="en-US" sz="1600" dirty="0">
                <a:latin typeface="Baskerville Old Face" panose="02020602080505020303" pitchFamily="18" charset="0"/>
              </a:rPr>
              <a:t>Emma, Sian, Audrey, Marika and Chloe attended GIRFEC refresh and reset training </a:t>
            </a:r>
          </a:p>
          <a:p>
            <a:pPr>
              <a:lnSpc>
                <a:spcPct val="90000"/>
              </a:lnSpc>
              <a:buFontTx/>
              <a:buChar char="-"/>
            </a:pPr>
            <a:r>
              <a:rPr lang="en-US" sz="1600" b="0" i="0" dirty="0">
                <a:effectLst/>
                <a:latin typeface="Baskerville Old Face" panose="02020602080505020303" pitchFamily="18" charset="0"/>
              </a:rPr>
              <a:t>Marika and Kerry completed coordination difficulties workshop as well as a change, loss and bereavement course </a:t>
            </a:r>
          </a:p>
          <a:p>
            <a:pPr>
              <a:lnSpc>
                <a:spcPct val="90000"/>
              </a:lnSpc>
              <a:buFontTx/>
              <a:buChar char="-"/>
            </a:pPr>
            <a:r>
              <a:rPr lang="en-US" sz="1600" dirty="0">
                <a:latin typeface="Baskerville Old Face" panose="02020602080505020303" pitchFamily="18" charset="0"/>
              </a:rPr>
              <a:t>Aimee attended words up ‘key messages’ training.</a:t>
            </a:r>
          </a:p>
          <a:p>
            <a:pPr>
              <a:lnSpc>
                <a:spcPct val="90000"/>
              </a:lnSpc>
              <a:buFontTx/>
              <a:buChar char="-"/>
            </a:pPr>
            <a:r>
              <a:rPr lang="en-US" sz="1600" b="0" i="0" dirty="0">
                <a:effectLst/>
                <a:latin typeface="Baskerville Old Face" panose="02020602080505020303" pitchFamily="18" charset="0"/>
              </a:rPr>
              <a:t>All staff </a:t>
            </a:r>
            <a:r>
              <a:rPr lang="en-US" sz="1600" dirty="0">
                <a:latin typeface="Baskerville Old Face" panose="02020602080505020303" pitchFamily="18" charset="0"/>
              </a:rPr>
              <a:t>attended ASN training workshop. </a:t>
            </a:r>
            <a:endParaRPr lang="en-US" sz="1600" b="0" i="0" dirty="0">
              <a:effectLst/>
              <a:latin typeface="Baskerville Old Face" panose="02020602080505020303" pitchFamily="18" charset="0"/>
            </a:endParaRPr>
          </a:p>
          <a:p>
            <a:pPr>
              <a:lnSpc>
                <a:spcPct val="90000"/>
              </a:lnSpc>
              <a:buFontTx/>
              <a:buChar char="-"/>
            </a:pPr>
            <a:endParaRPr lang="en-US" sz="1600" b="0" i="0" dirty="0">
              <a:effectLst/>
              <a:latin typeface="Baskerville Old Face" panose="02020602080505020303" pitchFamily="18" charset="0"/>
            </a:endParaRPr>
          </a:p>
          <a:p>
            <a:pPr marL="0" indent="0">
              <a:lnSpc>
                <a:spcPct val="90000"/>
              </a:lnSpc>
              <a:buNone/>
            </a:pPr>
            <a:endParaRPr lang="en-US" sz="1600" dirty="0">
              <a:latin typeface="Baskerville Old Face" panose="02020602080505020303" pitchFamily="18" charset="0"/>
            </a:endParaRPr>
          </a:p>
        </p:txBody>
      </p:sp>
      <p:cxnSp>
        <p:nvCxnSpPr>
          <p:cNvPr id="3167" name="Straight Connector 3166">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1867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169" name="Group 3168">
            <a:extLst>
              <a:ext uri="{FF2B5EF4-FFF2-40B4-BE49-F238E27FC236}">
                <a16:creationId xmlns:a16="http://schemas.microsoft.com/office/drawing/2014/main" id="{BFD251E3-961F-2440-B872-1D26671822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4" y="0"/>
            <a:ext cx="1901687" cy="6858000"/>
            <a:chOff x="10290314" y="0"/>
            <a:chExt cx="1901687" cy="6858000"/>
          </a:xfrm>
        </p:grpSpPr>
        <p:sp>
          <p:nvSpPr>
            <p:cNvPr id="3170" name="Freeform 21">
              <a:extLst>
                <a:ext uri="{FF2B5EF4-FFF2-40B4-BE49-F238E27FC236}">
                  <a16:creationId xmlns:a16="http://schemas.microsoft.com/office/drawing/2014/main" id="{5558ED88-23E3-3941-8644-676CD732E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71" name="Freeform 22">
              <a:extLst>
                <a:ext uri="{FF2B5EF4-FFF2-40B4-BE49-F238E27FC236}">
                  <a16:creationId xmlns:a16="http://schemas.microsoft.com/office/drawing/2014/main" id="{24B1447F-72DA-384E-9D7D-C33A13EF4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72" name="Freeform 23">
              <a:extLst>
                <a:ext uri="{FF2B5EF4-FFF2-40B4-BE49-F238E27FC236}">
                  <a16:creationId xmlns:a16="http://schemas.microsoft.com/office/drawing/2014/main" id="{86089DDC-F160-E24D-A726-0082953C0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73" name="Freeform 24">
              <a:extLst>
                <a:ext uri="{FF2B5EF4-FFF2-40B4-BE49-F238E27FC236}">
                  <a16:creationId xmlns:a16="http://schemas.microsoft.com/office/drawing/2014/main" id="{1A211FA8-50B3-3C4E-A234-1580EA200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74" name="Freeform 25">
              <a:extLst>
                <a:ext uri="{FF2B5EF4-FFF2-40B4-BE49-F238E27FC236}">
                  <a16:creationId xmlns:a16="http://schemas.microsoft.com/office/drawing/2014/main" id="{6A73788D-F322-0047-BF9E-A8E69D8454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75" name="Freeform 26">
              <a:extLst>
                <a:ext uri="{FF2B5EF4-FFF2-40B4-BE49-F238E27FC236}">
                  <a16:creationId xmlns:a16="http://schemas.microsoft.com/office/drawing/2014/main" id="{7E90A8A1-A164-EA41-86BB-166893179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76" name="Oval 3175">
              <a:extLst>
                <a:ext uri="{FF2B5EF4-FFF2-40B4-BE49-F238E27FC236}">
                  <a16:creationId xmlns:a16="http://schemas.microsoft.com/office/drawing/2014/main" id="{6894343D-4C51-384E-BEC6-1517A940C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4"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80" name="Picture 8" descr="Investing in Yourself - PWS Advisory">
            <a:extLst>
              <a:ext uri="{FF2B5EF4-FFF2-40B4-BE49-F238E27FC236}">
                <a16:creationId xmlns:a16="http://schemas.microsoft.com/office/drawing/2014/main" id="{57FBC62D-D473-EA31-890E-5B817CBBF3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725" r="21526" b="2"/>
          <a:stretch/>
        </p:blipFill>
        <p:spPr bwMode="auto">
          <a:xfrm>
            <a:off x="6230213" y="768334"/>
            <a:ext cx="5318776" cy="5318776"/>
          </a:xfrm>
          <a:custGeom>
            <a:avLst/>
            <a:gdLst/>
            <a:ahLst/>
            <a:cxnLst/>
            <a:rect l="l" t="t" r="r" b="b"/>
            <a:pathLst>
              <a:path w="5768526" h="5768526">
                <a:moveTo>
                  <a:pt x="2884263" y="0"/>
                </a:moveTo>
                <a:cubicBezTo>
                  <a:pt x="4477197" y="0"/>
                  <a:pt x="5768526" y="1291329"/>
                  <a:pt x="5768526" y="2884263"/>
                </a:cubicBezTo>
                <a:cubicBezTo>
                  <a:pt x="5768526" y="4477197"/>
                  <a:pt x="4477197" y="5768526"/>
                  <a:pt x="2884263" y="5768526"/>
                </a:cubicBezTo>
                <a:cubicBezTo>
                  <a:pt x="1291329" y="5768526"/>
                  <a:pt x="0" y="4477197"/>
                  <a:pt x="0" y="2884263"/>
                </a:cubicBezTo>
                <a:cubicBezTo>
                  <a:pt x="0" y="1291329"/>
                  <a:pt x="1291329" y="0"/>
                  <a:pt x="2884263" y="0"/>
                </a:cubicBezTo>
                <a:close/>
              </a:path>
            </a:pathLst>
          </a:custGeom>
          <a:noFill/>
          <a:extLst>
            <a:ext uri="{909E8E84-426E-40DD-AFC4-6F175D3DCCD1}">
              <a14:hiddenFill xmlns:a14="http://schemas.microsoft.com/office/drawing/2010/main">
                <a:solidFill>
                  <a:srgbClr val="FFFFFF"/>
                </a:solidFill>
              </a14:hiddenFill>
            </a:ext>
          </a:extLst>
        </p:spPr>
      </p:pic>
      <p:sp>
        <p:nvSpPr>
          <p:cNvPr id="4" name="AutoShape 6" descr="Investing in Yourself - PWS Advisory">
            <a:extLst>
              <a:ext uri="{FF2B5EF4-FFF2-40B4-BE49-F238E27FC236}">
                <a16:creationId xmlns:a16="http://schemas.microsoft.com/office/drawing/2014/main" id="{8F24FCAE-A286-65C8-21A1-671AF15D5EC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910701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6" name="Rectangle 4115">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DB2825-A097-A8AD-A38C-ADE9759417DD}"/>
              </a:ext>
            </a:extLst>
          </p:cNvPr>
          <p:cNvSpPr>
            <a:spLocks noGrp="1"/>
          </p:cNvSpPr>
          <p:nvPr>
            <p:ph type="title"/>
          </p:nvPr>
        </p:nvSpPr>
        <p:spPr>
          <a:xfrm>
            <a:off x="565150" y="770890"/>
            <a:ext cx="5018677" cy="1268984"/>
          </a:xfrm>
        </p:spPr>
        <p:txBody>
          <a:bodyPr>
            <a:normAutofit/>
          </a:bodyPr>
          <a:lstStyle/>
          <a:p>
            <a:r>
              <a:rPr lang="en-GB" dirty="0">
                <a:latin typeface="Baskerville Old Face" panose="02020602080505020303" pitchFamily="18" charset="0"/>
              </a:rPr>
              <a:t>Meet the Trustees</a:t>
            </a:r>
          </a:p>
        </p:txBody>
      </p:sp>
      <p:sp>
        <p:nvSpPr>
          <p:cNvPr id="3" name="Content Placeholder 2">
            <a:extLst>
              <a:ext uri="{FF2B5EF4-FFF2-40B4-BE49-F238E27FC236}">
                <a16:creationId xmlns:a16="http://schemas.microsoft.com/office/drawing/2014/main" id="{82BD95C4-F0DB-DF19-2857-2723A9E431F1}"/>
              </a:ext>
            </a:extLst>
          </p:cNvPr>
          <p:cNvSpPr>
            <a:spLocks noGrp="1"/>
          </p:cNvSpPr>
          <p:nvPr>
            <p:ph idx="1"/>
          </p:nvPr>
        </p:nvSpPr>
        <p:spPr>
          <a:xfrm>
            <a:off x="538821" y="1747039"/>
            <a:ext cx="5018677" cy="4304596"/>
          </a:xfrm>
        </p:spPr>
        <p:txBody>
          <a:bodyPr>
            <a:noAutofit/>
          </a:bodyPr>
          <a:lstStyle/>
          <a:p>
            <a:pPr marL="0" indent="0">
              <a:lnSpc>
                <a:spcPct val="90000"/>
              </a:lnSpc>
              <a:buNone/>
            </a:pPr>
            <a:br>
              <a:rPr lang="en-US" sz="1600" dirty="0">
                <a:latin typeface="Baskerville Old Face" panose="02020602080505020303" pitchFamily="18" charset="0"/>
              </a:rPr>
            </a:br>
            <a:r>
              <a:rPr lang="en-US" sz="1600" dirty="0">
                <a:latin typeface="Baskerville Old Face" panose="02020602080505020303" pitchFamily="18" charset="0"/>
              </a:rPr>
              <a:t>Our Scottish Charitable </a:t>
            </a:r>
            <a:r>
              <a:rPr lang="en-GB" sz="1600" dirty="0">
                <a:latin typeface="Baskerville Old Face" panose="02020602080505020303" pitchFamily="18" charset="0"/>
              </a:rPr>
              <a:t>organisation</a:t>
            </a:r>
            <a:r>
              <a:rPr lang="en-US" sz="1600" dirty="0">
                <a:latin typeface="Baskerville Old Face" panose="02020602080505020303" pitchFamily="18" charset="0"/>
              </a:rPr>
              <a:t> is managed by a group of volunteer trustees. At present, we have 4 trustees who ensure the overall management and policy making at the centre. Each trustee member brings with them a </a:t>
            </a:r>
            <a:r>
              <a:rPr lang="en-GB" sz="1600" dirty="0">
                <a:latin typeface="Baskerville Old Face" panose="02020602080505020303" pitchFamily="18" charset="0"/>
              </a:rPr>
              <a:t>specialised</a:t>
            </a:r>
            <a:r>
              <a:rPr lang="en-US" sz="1600" dirty="0">
                <a:latin typeface="Baskerville Old Face" panose="02020602080505020303" pitchFamily="18" charset="0"/>
              </a:rPr>
              <a:t> skill set that enables innovative and dynamic leadership.</a:t>
            </a:r>
          </a:p>
          <a:p>
            <a:pPr marL="0" indent="0">
              <a:lnSpc>
                <a:spcPct val="90000"/>
              </a:lnSpc>
              <a:buNone/>
            </a:pPr>
            <a:r>
              <a:rPr lang="en-US" sz="1600" dirty="0">
                <a:latin typeface="Baskerville Old Face" panose="02020602080505020303" pitchFamily="18" charset="0"/>
              </a:rPr>
              <a:t>Their varied careers bring balance and expertise to the decision making. These include backgrounds in teaching, social work, self employed business owners, administration and health &amp; wellbeing practices. This combined with the experience, knowledge and expertise of the Manager and staff employed at the centre, ensures that the whole Glen Urquhart Childcare team can provide high quality care and education whilst enabling the Trustees to act as the ‘guardians of purpose’</a:t>
            </a:r>
            <a:br>
              <a:rPr lang="en-US" sz="1600" dirty="0">
                <a:latin typeface="Baskerville Old Face" panose="02020602080505020303" pitchFamily="18" charset="0"/>
              </a:rPr>
            </a:br>
            <a:br>
              <a:rPr lang="en-US" sz="1600" dirty="0">
                <a:latin typeface="Baskerville Old Face" panose="02020602080505020303" pitchFamily="18" charset="0"/>
              </a:rPr>
            </a:br>
            <a:r>
              <a:rPr lang="en-US" sz="1600" dirty="0">
                <a:latin typeface="Baskerville Old Face" panose="02020602080505020303" pitchFamily="18" charset="0"/>
              </a:rPr>
              <a:t>Check out our ‘meet the trustees’ section on our website:</a:t>
            </a:r>
            <a:br>
              <a:rPr lang="en-US" sz="1600" dirty="0">
                <a:latin typeface="Baskerville Old Face" panose="02020602080505020303" pitchFamily="18" charset="0"/>
              </a:rPr>
            </a:br>
            <a:br>
              <a:rPr lang="en-US" sz="1600" dirty="0">
                <a:latin typeface="Baskerville Old Face" panose="02020602080505020303" pitchFamily="18" charset="0"/>
              </a:rPr>
            </a:br>
            <a:r>
              <a:rPr lang="en-US" sz="1600" dirty="0">
                <a:latin typeface="Baskerville Old Face" panose="02020602080505020303" pitchFamily="18" charset="0"/>
                <a:hlinkClick r:id="rId2"/>
              </a:rPr>
              <a:t>https://www.glenurquhartchildcarecentre.com/trustees/</a:t>
            </a:r>
            <a:r>
              <a:rPr lang="en-US" sz="1600" dirty="0">
                <a:latin typeface="Baskerville Old Face" panose="02020602080505020303" pitchFamily="18" charset="0"/>
              </a:rPr>
              <a:t> </a:t>
            </a:r>
            <a:endParaRPr lang="en-GB" sz="1600" dirty="0">
              <a:latin typeface="Baskerville Old Face" panose="02020602080505020303" pitchFamily="18" charset="0"/>
            </a:endParaRPr>
          </a:p>
        </p:txBody>
      </p:sp>
      <p:cxnSp>
        <p:nvCxnSpPr>
          <p:cNvPr id="4117" name="Straight Connector 4116">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1867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118" name="Group 4117">
            <a:extLst>
              <a:ext uri="{FF2B5EF4-FFF2-40B4-BE49-F238E27FC236}">
                <a16:creationId xmlns:a16="http://schemas.microsoft.com/office/drawing/2014/main" id="{BFD251E3-961F-2440-B872-1D26671822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4" y="0"/>
            <a:ext cx="1901687" cy="6858000"/>
            <a:chOff x="10290314" y="0"/>
            <a:chExt cx="1901687" cy="6858000"/>
          </a:xfrm>
        </p:grpSpPr>
        <p:sp>
          <p:nvSpPr>
            <p:cNvPr id="4119" name="Freeform 21">
              <a:extLst>
                <a:ext uri="{FF2B5EF4-FFF2-40B4-BE49-F238E27FC236}">
                  <a16:creationId xmlns:a16="http://schemas.microsoft.com/office/drawing/2014/main" id="{5558ED88-23E3-3941-8644-676CD732E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20" name="Freeform 22">
              <a:extLst>
                <a:ext uri="{FF2B5EF4-FFF2-40B4-BE49-F238E27FC236}">
                  <a16:creationId xmlns:a16="http://schemas.microsoft.com/office/drawing/2014/main" id="{24B1447F-72DA-384E-9D7D-C33A13EF4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21" name="Freeform 23">
              <a:extLst>
                <a:ext uri="{FF2B5EF4-FFF2-40B4-BE49-F238E27FC236}">
                  <a16:creationId xmlns:a16="http://schemas.microsoft.com/office/drawing/2014/main" id="{86089DDC-F160-E24D-A726-0082953C0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22" name="Freeform 24">
              <a:extLst>
                <a:ext uri="{FF2B5EF4-FFF2-40B4-BE49-F238E27FC236}">
                  <a16:creationId xmlns:a16="http://schemas.microsoft.com/office/drawing/2014/main" id="{1A211FA8-50B3-3C4E-A234-1580EA200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23" name="Freeform 25">
              <a:extLst>
                <a:ext uri="{FF2B5EF4-FFF2-40B4-BE49-F238E27FC236}">
                  <a16:creationId xmlns:a16="http://schemas.microsoft.com/office/drawing/2014/main" id="{6A73788D-F322-0047-BF9E-A8E69D8454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24" name="Freeform 26">
              <a:extLst>
                <a:ext uri="{FF2B5EF4-FFF2-40B4-BE49-F238E27FC236}">
                  <a16:creationId xmlns:a16="http://schemas.microsoft.com/office/drawing/2014/main" id="{7E90A8A1-A164-EA41-86BB-166893179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25" name="Oval 4124">
              <a:extLst>
                <a:ext uri="{FF2B5EF4-FFF2-40B4-BE49-F238E27FC236}">
                  <a16:creationId xmlns:a16="http://schemas.microsoft.com/office/drawing/2014/main" id="{6894343D-4C51-384E-BEC6-1517A940C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4"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98" name="Picture 2" descr="Meet and Engage on Twitter: &quot;On route to #recfest22! See you there 🙌 ...">
            <a:extLst>
              <a:ext uri="{FF2B5EF4-FFF2-40B4-BE49-F238E27FC236}">
                <a16:creationId xmlns:a16="http://schemas.microsoft.com/office/drawing/2014/main" id="{13754060-1192-7640-B0B0-77CD244EE7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850359" y="541542"/>
            <a:ext cx="4388457" cy="4388457"/>
          </a:xfrm>
          <a:custGeom>
            <a:avLst/>
            <a:gdLst/>
            <a:ahLst/>
            <a:cxnLst/>
            <a:rect l="l" t="t" r="r" b="b"/>
            <a:pathLst>
              <a:path w="5768526" h="5768526">
                <a:moveTo>
                  <a:pt x="2884263" y="0"/>
                </a:moveTo>
                <a:cubicBezTo>
                  <a:pt x="4477197" y="0"/>
                  <a:pt x="5768526" y="1291329"/>
                  <a:pt x="5768526" y="2884263"/>
                </a:cubicBezTo>
                <a:cubicBezTo>
                  <a:pt x="5768526" y="4477197"/>
                  <a:pt x="4477197" y="5768526"/>
                  <a:pt x="2884263" y="5768526"/>
                </a:cubicBezTo>
                <a:cubicBezTo>
                  <a:pt x="1291329" y="5768526"/>
                  <a:pt x="0" y="4477197"/>
                  <a:pt x="0" y="2884263"/>
                </a:cubicBezTo>
                <a:cubicBezTo>
                  <a:pt x="0" y="1291329"/>
                  <a:pt x="1291329" y="0"/>
                  <a:pt x="2884263" y="0"/>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14E86BC-82FB-85B8-5579-A3359137F744}"/>
              </a:ext>
            </a:extLst>
          </p:cNvPr>
          <p:cNvSpPr txBox="1"/>
          <p:nvPr/>
        </p:nvSpPr>
        <p:spPr>
          <a:xfrm>
            <a:off x="6668137" y="5125217"/>
            <a:ext cx="4752902" cy="1477328"/>
          </a:xfrm>
          <a:prstGeom prst="rect">
            <a:avLst/>
          </a:prstGeom>
          <a:noFill/>
        </p:spPr>
        <p:txBody>
          <a:bodyPr wrap="square" rtlCol="0">
            <a:spAutoFit/>
          </a:bodyPr>
          <a:lstStyle/>
          <a:p>
            <a:pPr algn="ctr"/>
            <a:r>
              <a:rPr lang="en-GB" dirty="0">
                <a:latin typeface="Baskerville Old Face" panose="02020602080505020303" pitchFamily="18" charset="0"/>
              </a:rPr>
              <a:t>We will be running an open evening in the next few weeks (please keep an eye out for a date)This will be an informal evening to chat, hear about the centre and get to know the people behind the scenes and opportunities to join our board. </a:t>
            </a:r>
          </a:p>
        </p:txBody>
      </p:sp>
    </p:spTree>
    <p:extLst>
      <p:ext uri="{BB962C8B-B14F-4D97-AF65-F5344CB8AC3E}">
        <p14:creationId xmlns:p14="http://schemas.microsoft.com/office/powerpoint/2010/main" val="2801028958"/>
      </p:ext>
    </p:extLst>
  </p:cSld>
  <p:clrMapOvr>
    <a:masterClrMapping/>
  </p:clrMapOvr>
</p:sld>
</file>

<file path=ppt/theme/theme1.xml><?xml version="1.0" encoding="utf-8"?>
<a:theme xmlns:a="http://schemas.openxmlformats.org/drawingml/2006/main" name="PunchcardVTI">
  <a:themeElements>
    <a:clrScheme name="Punchcard">
      <a:dk1>
        <a:srgbClr val="000000"/>
      </a:dk1>
      <a:lt1>
        <a:srgbClr val="FFFFFF"/>
      </a:lt1>
      <a:dk2>
        <a:srgbClr val="00224B"/>
      </a:dk2>
      <a:lt2>
        <a:srgbClr val="EFF0EF"/>
      </a:lt2>
      <a:accent1>
        <a:srgbClr val="00B2F3"/>
      </a:accent1>
      <a:accent2>
        <a:srgbClr val="0471CC"/>
      </a:accent2>
      <a:accent3>
        <a:srgbClr val="14BBA9"/>
      </a:accent3>
      <a:accent4>
        <a:srgbClr val="8BB93B"/>
      </a:accent4>
      <a:accent5>
        <a:srgbClr val="EC970C"/>
      </a:accent5>
      <a:accent6>
        <a:srgbClr val="F55822"/>
      </a:accent6>
      <a:hlink>
        <a:srgbClr val="008EE6"/>
      </a:hlink>
      <a:folHlink>
        <a:srgbClr val="808C8E"/>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docProps/app.xml><?xml version="1.0" encoding="utf-8"?>
<Properties xmlns="http://schemas.openxmlformats.org/officeDocument/2006/extended-properties" xmlns:vt="http://schemas.openxmlformats.org/officeDocument/2006/docPropsVTypes">
  <TotalTime>1103</TotalTime>
  <Words>2290</Words>
  <Application>Microsoft Office PowerPoint</Application>
  <PresentationFormat>Widescreen</PresentationFormat>
  <Paragraphs>96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Baskerville Old Face</vt:lpstr>
      <vt:lpstr>Neue Haas Grotesk Text Pro</vt:lpstr>
      <vt:lpstr>PunchcardVTI</vt:lpstr>
      <vt:lpstr>Glen Urquhart Childcare  Centre  August 2024 Newsletter</vt:lpstr>
      <vt:lpstr>Oak Room News</vt:lpstr>
      <vt:lpstr>Chestnut Room News</vt:lpstr>
      <vt:lpstr>Glen Urquhart Flower show</vt:lpstr>
      <vt:lpstr>Current  Fundraising:</vt:lpstr>
      <vt:lpstr>We need YOU!</vt:lpstr>
      <vt:lpstr>Charitable  Status Update</vt:lpstr>
      <vt:lpstr>Investment in our Staff</vt:lpstr>
      <vt:lpstr>Meet the Trustees</vt:lpstr>
      <vt:lpstr>Small wins for big things</vt:lpstr>
      <vt:lpstr>Help us earn!</vt:lpstr>
      <vt:lpstr>Rag Bag</vt:lpstr>
      <vt:lpstr>It’s good to be social!</vt:lpstr>
      <vt:lpstr>Important Dates  </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Glen Urquhart Childcare  Centre  Nov 2023 Newsletter</dc:title>
  <dc:creator>Sian Curley</dc:creator>
  <cp:lastModifiedBy>Audrey MacLennan</cp:lastModifiedBy>
  <cp:revision>41</cp:revision>
  <dcterms:created xsi:type="dcterms:W3CDTF">2023-11-13T13:49:38Z</dcterms:created>
  <dcterms:modified xsi:type="dcterms:W3CDTF">2024-08-29T12:54:27Z</dcterms:modified>
</cp:coreProperties>
</file>