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8" r:id="rId3"/>
    <p:sldId id="260" r:id="rId4"/>
    <p:sldId id="257" r:id="rId5"/>
    <p:sldId id="258" r:id="rId6"/>
    <p:sldId id="265" r:id="rId7"/>
    <p:sldId id="267" r:id="rId8"/>
    <p:sldId id="259" r:id="rId9"/>
    <p:sldId id="262" r:id="rId10"/>
    <p:sldId id="261" r:id="rId11"/>
    <p:sldId id="263" r:id="rId12"/>
    <p:sldId id="264" r:id="rId13"/>
    <p:sldId id="266"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9CCFF"/>
    <a:srgbClr val="FF7C80"/>
    <a:srgbClr val="CCCC00"/>
    <a:srgbClr val="FF5050"/>
    <a:srgbClr val="33CCCC"/>
    <a:srgbClr val="FF9966"/>
    <a:srgbClr val="FF99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3897" autoAdjust="0"/>
    <p:restoredTop sz="94660"/>
  </p:normalViewPr>
  <p:slideViewPr>
    <p:cSldViewPr snapToGrid="0">
      <p:cViewPr varScale="1">
        <p:scale>
          <a:sx n="85" d="100"/>
          <a:sy n="85" d="100"/>
        </p:scale>
        <p:origin x="222" y="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A76C02-ADC9-41F1-9109-B6C6273B15CA}"/>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A6B99946-9269-4400-9BC9-092150DDB00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6ACDD6AF-FC00-459B-9ABB-25A1A19C7169}"/>
              </a:ext>
            </a:extLst>
          </p:cNvPr>
          <p:cNvSpPr>
            <a:spLocks noGrp="1"/>
          </p:cNvSpPr>
          <p:nvPr>
            <p:ph type="dt" sz="half" idx="10"/>
          </p:nvPr>
        </p:nvSpPr>
        <p:spPr/>
        <p:txBody>
          <a:bodyPr/>
          <a:lstStyle/>
          <a:p>
            <a:fld id="{ADDA3E4F-4373-495D-AB4B-C964646442F9}" type="datetimeFigureOut">
              <a:rPr lang="en-GB" smtClean="0"/>
              <a:t>12/08/2021</a:t>
            </a:fld>
            <a:endParaRPr lang="en-GB"/>
          </a:p>
        </p:txBody>
      </p:sp>
      <p:sp>
        <p:nvSpPr>
          <p:cNvPr id="5" name="Footer Placeholder 4">
            <a:extLst>
              <a:ext uri="{FF2B5EF4-FFF2-40B4-BE49-F238E27FC236}">
                <a16:creationId xmlns:a16="http://schemas.microsoft.com/office/drawing/2014/main" id="{7FEF7E52-3F4C-4B5C-B656-2A34843E3AF3}"/>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57BEA8AB-4DC6-480E-9481-B3BF26731EB3}"/>
              </a:ext>
            </a:extLst>
          </p:cNvPr>
          <p:cNvSpPr>
            <a:spLocks noGrp="1"/>
          </p:cNvSpPr>
          <p:nvPr>
            <p:ph type="sldNum" sz="quarter" idx="12"/>
          </p:nvPr>
        </p:nvSpPr>
        <p:spPr/>
        <p:txBody>
          <a:bodyPr/>
          <a:lstStyle/>
          <a:p>
            <a:fld id="{D6D6F5C9-E5C3-439C-8C67-E084431760BE}" type="slidenum">
              <a:rPr lang="en-GB" smtClean="0"/>
              <a:t>‹#›</a:t>
            </a:fld>
            <a:endParaRPr lang="en-GB"/>
          </a:p>
        </p:txBody>
      </p:sp>
    </p:spTree>
    <p:extLst>
      <p:ext uri="{BB962C8B-B14F-4D97-AF65-F5344CB8AC3E}">
        <p14:creationId xmlns:p14="http://schemas.microsoft.com/office/powerpoint/2010/main" val="226514761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880062-5EC8-4BF6-A452-C69F806DEDC4}"/>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9F3B6043-2CBA-4BE0-B013-5431803FC953}"/>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040399FA-3958-41C9-A081-F9B4E8FFEFFA}"/>
              </a:ext>
            </a:extLst>
          </p:cNvPr>
          <p:cNvSpPr>
            <a:spLocks noGrp="1"/>
          </p:cNvSpPr>
          <p:nvPr>
            <p:ph type="dt" sz="half" idx="10"/>
          </p:nvPr>
        </p:nvSpPr>
        <p:spPr/>
        <p:txBody>
          <a:bodyPr/>
          <a:lstStyle/>
          <a:p>
            <a:fld id="{ADDA3E4F-4373-495D-AB4B-C964646442F9}" type="datetimeFigureOut">
              <a:rPr lang="en-GB" smtClean="0"/>
              <a:t>12/08/2021</a:t>
            </a:fld>
            <a:endParaRPr lang="en-GB"/>
          </a:p>
        </p:txBody>
      </p:sp>
      <p:sp>
        <p:nvSpPr>
          <p:cNvPr id="5" name="Footer Placeholder 4">
            <a:extLst>
              <a:ext uri="{FF2B5EF4-FFF2-40B4-BE49-F238E27FC236}">
                <a16:creationId xmlns:a16="http://schemas.microsoft.com/office/drawing/2014/main" id="{C457E540-C8A4-4179-A8B4-15133C227F00}"/>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390207CA-3D95-4164-A2FA-B4117B7357BC}"/>
              </a:ext>
            </a:extLst>
          </p:cNvPr>
          <p:cNvSpPr>
            <a:spLocks noGrp="1"/>
          </p:cNvSpPr>
          <p:nvPr>
            <p:ph type="sldNum" sz="quarter" idx="12"/>
          </p:nvPr>
        </p:nvSpPr>
        <p:spPr/>
        <p:txBody>
          <a:bodyPr/>
          <a:lstStyle/>
          <a:p>
            <a:fld id="{D6D6F5C9-E5C3-439C-8C67-E084431760BE}" type="slidenum">
              <a:rPr lang="en-GB" smtClean="0"/>
              <a:t>‹#›</a:t>
            </a:fld>
            <a:endParaRPr lang="en-GB"/>
          </a:p>
        </p:txBody>
      </p:sp>
    </p:spTree>
    <p:extLst>
      <p:ext uri="{BB962C8B-B14F-4D97-AF65-F5344CB8AC3E}">
        <p14:creationId xmlns:p14="http://schemas.microsoft.com/office/powerpoint/2010/main" val="389555066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9AEC56B9-A6F0-4093-817E-E165536F716F}"/>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0A2C63E0-1386-4680-A912-3DE582F1F616}"/>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4FE1A072-17CC-4E70-A9D4-548FD7412353}"/>
              </a:ext>
            </a:extLst>
          </p:cNvPr>
          <p:cNvSpPr>
            <a:spLocks noGrp="1"/>
          </p:cNvSpPr>
          <p:nvPr>
            <p:ph type="dt" sz="half" idx="10"/>
          </p:nvPr>
        </p:nvSpPr>
        <p:spPr/>
        <p:txBody>
          <a:bodyPr/>
          <a:lstStyle/>
          <a:p>
            <a:fld id="{ADDA3E4F-4373-495D-AB4B-C964646442F9}" type="datetimeFigureOut">
              <a:rPr lang="en-GB" smtClean="0"/>
              <a:t>12/08/2021</a:t>
            </a:fld>
            <a:endParaRPr lang="en-GB"/>
          </a:p>
        </p:txBody>
      </p:sp>
      <p:sp>
        <p:nvSpPr>
          <p:cNvPr id="5" name="Footer Placeholder 4">
            <a:extLst>
              <a:ext uri="{FF2B5EF4-FFF2-40B4-BE49-F238E27FC236}">
                <a16:creationId xmlns:a16="http://schemas.microsoft.com/office/drawing/2014/main" id="{86A13DC4-8B98-4973-9F0A-88C61820BE18}"/>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085DF6FC-2F8D-4C68-8799-D24B37FA97F1}"/>
              </a:ext>
            </a:extLst>
          </p:cNvPr>
          <p:cNvSpPr>
            <a:spLocks noGrp="1"/>
          </p:cNvSpPr>
          <p:nvPr>
            <p:ph type="sldNum" sz="quarter" idx="12"/>
          </p:nvPr>
        </p:nvSpPr>
        <p:spPr/>
        <p:txBody>
          <a:bodyPr/>
          <a:lstStyle/>
          <a:p>
            <a:fld id="{D6D6F5C9-E5C3-439C-8C67-E084431760BE}" type="slidenum">
              <a:rPr lang="en-GB" smtClean="0"/>
              <a:t>‹#›</a:t>
            </a:fld>
            <a:endParaRPr lang="en-GB"/>
          </a:p>
        </p:txBody>
      </p:sp>
    </p:spTree>
    <p:extLst>
      <p:ext uri="{BB962C8B-B14F-4D97-AF65-F5344CB8AC3E}">
        <p14:creationId xmlns:p14="http://schemas.microsoft.com/office/powerpoint/2010/main" val="171612338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A5CB55-86BE-4424-ADF1-09CFDE6A3140}"/>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D23C312C-D41E-47DB-A1E8-89AC3B53264A}"/>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CB4F8A13-9CB6-4346-92AF-123F3F671FE3}"/>
              </a:ext>
            </a:extLst>
          </p:cNvPr>
          <p:cNvSpPr>
            <a:spLocks noGrp="1"/>
          </p:cNvSpPr>
          <p:nvPr>
            <p:ph type="dt" sz="half" idx="10"/>
          </p:nvPr>
        </p:nvSpPr>
        <p:spPr/>
        <p:txBody>
          <a:bodyPr/>
          <a:lstStyle/>
          <a:p>
            <a:fld id="{ADDA3E4F-4373-495D-AB4B-C964646442F9}" type="datetimeFigureOut">
              <a:rPr lang="en-GB" smtClean="0"/>
              <a:t>12/08/2021</a:t>
            </a:fld>
            <a:endParaRPr lang="en-GB"/>
          </a:p>
        </p:txBody>
      </p:sp>
      <p:sp>
        <p:nvSpPr>
          <p:cNvPr id="5" name="Footer Placeholder 4">
            <a:extLst>
              <a:ext uri="{FF2B5EF4-FFF2-40B4-BE49-F238E27FC236}">
                <a16:creationId xmlns:a16="http://schemas.microsoft.com/office/drawing/2014/main" id="{8BC1EA52-1CBA-4F23-870C-E38CC2B91B32}"/>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E44E9883-2B4B-4359-A8CE-4C31BCCB3CA1}"/>
              </a:ext>
            </a:extLst>
          </p:cNvPr>
          <p:cNvSpPr>
            <a:spLocks noGrp="1"/>
          </p:cNvSpPr>
          <p:nvPr>
            <p:ph type="sldNum" sz="quarter" idx="12"/>
          </p:nvPr>
        </p:nvSpPr>
        <p:spPr/>
        <p:txBody>
          <a:bodyPr/>
          <a:lstStyle/>
          <a:p>
            <a:fld id="{D6D6F5C9-E5C3-439C-8C67-E084431760BE}" type="slidenum">
              <a:rPr lang="en-GB" smtClean="0"/>
              <a:t>‹#›</a:t>
            </a:fld>
            <a:endParaRPr lang="en-GB"/>
          </a:p>
        </p:txBody>
      </p:sp>
    </p:spTree>
    <p:extLst>
      <p:ext uri="{BB962C8B-B14F-4D97-AF65-F5344CB8AC3E}">
        <p14:creationId xmlns:p14="http://schemas.microsoft.com/office/powerpoint/2010/main" val="340248659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003F69-C905-4A44-B1C0-9D5A40877DAE}"/>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6A90C8B3-4E2A-4F4E-A371-616691A470A3}"/>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CDB202CC-0FDE-4011-B7D8-7610209CD3C4}"/>
              </a:ext>
            </a:extLst>
          </p:cNvPr>
          <p:cNvSpPr>
            <a:spLocks noGrp="1"/>
          </p:cNvSpPr>
          <p:nvPr>
            <p:ph type="dt" sz="half" idx="10"/>
          </p:nvPr>
        </p:nvSpPr>
        <p:spPr/>
        <p:txBody>
          <a:bodyPr/>
          <a:lstStyle/>
          <a:p>
            <a:fld id="{ADDA3E4F-4373-495D-AB4B-C964646442F9}" type="datetimeFigureOut">
              <a:rPr lang="en-GB" smtClean="0"/>
              <a:t>12/08/2021</a:t>
            </a:fld>
            <a:endParaRPr lang="en-GB"/>
          </a:p>
        </p:txBody>
      </p:sp>
      <p:sp>
        <p:nvSpPr>
          <p:cNvPr id="5" name="Footer Placeholder 4">
            <a:extLst>
              <a:ext uri="{FF2B5EF4-FFF2-40B4-BE49-F238E27FC236}">
                <a16:creationId xmlns:a16="http://schemas.microsoft.com/office/drawing/2014/main" id="{99D58500-0D80-4983-BED1-2B07AB953936}"/>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A712E2C5-E682-4060-8426-2A5CBA4F7DA9}"/>
              </a:ext>
            </a:extLst>
          </p:cNvPr>
          <p:cNvSpPr>
            <a:spLocks noGrp="1"/>
          </p:cNvSpPr>
          <p:nvPr>
            <p:ph type="sldNum" sz="quarter" idx="12"/>
          </p:nvPr>
        </p:nvSpPr>
        <p:spPr/>
        <p:txBody>
          <a:bodyPr/>
          <a:lstStyle/>
          <a:p>
            <a:fld id="{D6D6F5C9-E5C3-439C-8C67-E084431760BE}" type="slidenum">
              <a:rPr lang="en-GB" smtClean="0"/>
              <a:t>‹#›</a:t>
            </a:fld>
            <a:endParaRPr lang="en-GB"/>
          </a:p>
        </p:txBody>
      </p:sp>
    </p:spTree>
    <p:extLst>
      <p:ext uri="{BB962C8B-B14F-4D97-AF65-F5344CB8AC3E}">
        <p14:creationId xmlns:p14="http://schemas.microsoft.com/office/powerpoint/2010/main" val="37101154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BFDB39-768E-4452-BFDC-C4A190F8755F}"/>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32956FBD-D914-4EB1-8E8D-BCA8AE656D07}"/>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723A260B-347A-41BD-986D-5324A8B52138}"/>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99649339-DA0F-4C02-AA96-DF228CD0DB1A}"/>
              </a:ext>
            </a:extLst>
          </p:cNvPr>
          <p:cNvSpPr>
            <a:spLocks noGrp="1"/>
          </p:cNvSpPr>
          <p:nvPr>
            <p:ph type="dt" sz="half" idx="10"/>
          </p:nvPr>
        </p:nvSpPr>
        <p:spPr/>
        <p:txBody>
          <a:bodyPr/>
          <a:lstStyle/>
          <a:p>
            <a:fld id="{ADDA3E4F-4373-495D-AB4B-C964646442F9}" type="datetimeFigureOut">
              <a:rPr lang="en-GB" smtClean="0"/>
              <a:t>12/08/2021</a:t>
            </a:fld>
            <a:endParaRPr lang="en-GB"/>
          </a:p>
        </p:txBody>
      </p:sp>
      <p:sp>
        <p:nvSpPr>
          <p:cNvPr id="6" name="Footer Placeholder 5">
            <a:extLst>
              <a:ext uri="{FF2B5EF4-FFF2-40B4-BE49-F238E27FC236}">
                <a16:creationId xmlns:a16="http://schemas.microsoft.com/office/drawing/2014/main" id="{929F343F-4373-4ABA-9766-4B82BC2D8F66}"/>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DAA0E61C-966E-4B51-91D7-A27F67FD3BF2}"/>
              </a:ext>
            </a:extLst>
          </p:cNvPr>
          <p:cNvSpPr>
            <a:spLocks noGrp="1"/>
          </p:cNvSpPr>
          <p:nvPr>
            <p:ph type="sldNum" sz="quarter" idx="12"/>
          </p:nvPr>
        </p:nvSpPr>
        <p:spPr/>
        <p:txBody>
          <a:bodyPr/>
          <a:lstStyle/>
          <a:p>
            <a:fld id="{D6D6F5C9-E5C3-439C-8C67-E084431760BE}" type="slidenum">
              <a:rPr lang="en-GB" smtClean="0"/>
              <a:t>‹#›</a:t>
            </a:fld>
            <a:endParaRPr lang="en-GB"/>
          </a:p>
        </p:txBody>
      </p:sp>
    </p:spTree>
    <p:extLst>
      <p:ext uri="{BB962C8B-B14F-4D97-AF65-F5344CB8AC3E}">
        <p14:creationId xmlns:p14="http://schemas.microsoft.com/office/powerpoint/2010/main" val="424836591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259F7A-A445-449D-9A01-F42643BC3F5D}"/>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A43951B9-50B8-4F59-BE3B-77858BF8518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02EA0120-4DF4-45CD-84E6-1334AA620B77}"/>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DBF95690-7FC8-42BD-9959-C485635BF0F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ACFFBD03-7179-4D65-96BD-C289F9A69B73}"/>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ADB27FA7-20A4-432F-96BC-5F51A83F54FE}"/>
              </a:ext>
            </a:extLst>
          </p:cNvPr>
          <p:cNvSpPr>
            <a:spLocks noGrp="1"/>
          </p:cNvSpPr>
          <p:nvPr>
            <p:ph type="dt" sz="half" idx="10"/>
          </p:nvPr>
        </p:nvSpPr>
        <p:spPr/>
        <p:txBody>
          <a:bodyPr/>
          <a:lstStyle/>
          <a:p>
            <a:fld id="{ADDA3E4F-4373-495D-AB4B-C964646442F9}" type="datetimeFigureOut">
              <a:rPr lang="en-GB" smtClean="0"/>
              <a:t>12/08/2021</a:t>
            </a:fld>
            <a:endParaRPr lang="en-GB"/>
          </a:p>
        </p:txBody>
      </p:sp>
      <p:sp>
        <p:nvSpPr>
          <p:cNvPr id="8" name="Footer Placeholder 7">
            <a:extLst>
              <a:ext uri="{FF2B5EF4-FFF2-40B4-BE49-F238E27FC236}">
                <a16:creationId xmlns:a16="http://schemas.microsoft.com/office/drawing/2014/main" id="{F9679C3E-0BD9-44F7-A786-C962F8035C0D}"/>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E19C42D2-F1E4-4D13-BE5C-627BE49A793E}"/>
              </a:ext>
            </a:extLst>
          </p:cNvPr>
          <p:cNvSpPr>
            <a:spLocks noGrp="1"/>
          </p:cNvSpPr>
          <p:nvPr>
            <p:ph type="sldNum" sz="quarter" idx="12"/>
          </p:nvPr>
        </p:nvSpPr>
        <p:spPr/>
        <p:txBody>
          <a:bodyPr/>
          <a:lstStyle/>
          <a:p>
            <a:fld id="{D6D6F5C9-E5C3-439C-8C67-E084431760BE}" type="slidenum">
              <a:rPr lang="en-GB" smtClean="0"/>
              <a:t>‹#›</a:t>
            </a:fld>
            <a:endParaRPr lang="en-GB"/>
          </a:p>
        </p:txBody>
      </p:sp>
    </p:spTree>
    <p:extLst>
      <p:ext uri="{BB962C8B-B14F-4D97-AF65-F5344CB8AC3E}">
        <p14:creationId xmlns:p14="http://schemas.microsoft.com/office/powerpoint/2010/main" val="194371900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27885B-6273-40C0-B62D-A7F907316752}"/>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E9E32AA8-3D5F-4247-A078-7828E3BE15F5}"/>
              </a:ext>
            </a:extLst>
          </p:cNvPr>
          <p:cNvSpPr>
            <a:spLocks noGrp="1"/>
          </p:cNvSpPr>
          <p:nvPr>
            <p:ph type="dt" sz="half" idx="10"/>
          </p:nvPr>
        </p:nvSpPr>
        <p:spPr/>
        <p:txBody>
          <a:bodyPr/>
          <a:lstStyle/>
          <a:p>
            <a:fld id="{ADDA3E4F-4373-495D-AB4B-C964646442F9}" type="datetimeFigureOut">
              <a:rPr lang="en-GB" smtClean="0"/>
              <a:t>12/08/2021</a:t>
            </a:fld>
            <a:endParaRPr lang="en-GB"/>
          </a:p>
        </p:txBody>
      </p:sp>
      <p:sp>
        <p:nvSpPr>
          <p:cNvPr id="4" name="Footer Placeholder 3">
            <a:extLst>
              <a:ext uri="{FF2B5EF4-FFF2-40B4-BE49-F238E27FC236}">
                <a16:creationId xmlns:a16="http://schemas.microsoft.com/office/drawing/2014/main" id="{DACAD968-82B0-4F06-988A-3E8BB6BB9353}"/>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16FEBCD9-4E69-4B09-BF3A-60E9B6EB678A}"/>
              </a:ext>
            </a:extLst>
          </p:cNvPr>
          <p:cNvSpPr>
            <a:spLocks noGrp="1"/>
          </p:cNvSpPr>
          <p:nvPr>
            <p:ph type="sldNum" sz="quarter" idx="12"/>
          </p:nvPr>
        </p:nvSpPr>
        <p:spPr/>
        <p:txBody>
          <a:bodyPr/>
          <a:lstStyle/>
          <a:p>
            <a:fld id="{D6D6F5C9-E5C3-439C-8C67-E084431760BE}" type="slidenum">
              <a:rPr lang="en-GB" smtClean="0"/>
              <a:t>‹#›</a:t>
            </a:fld>
            <a:endParaRPr lang="en-GB"/>
          </a:p>
        </p:txBody>
      </p:sp>
    </p:spTree>
    <p:extLst>
      <p:ext uri="{BB962C8B-B14F-4D97-AF65-F5344CB8AC3E}">
        <p14:creationId xmlns:p14="http://schemas.microsoft.com/office/powerpoint/2010/main" val="8156511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E7ADCDBC-4F7C-4609-AA47-7A4569FECD57}"/>
              </a:ext>
            </a:extLst>
          </p:cNvPr>
          <p:cNvSpPr>
            <a:spLocks noGrp="1"/>
          </p:cNvSpPr>
          <p:nvPr>
            <p:ph type="dt" sz="half" idx="10"/>
          </p:nvPr>
        </p:nvSpPr>
        <p:spPr/>
        <p:txBody>
          <a:bodyPr/>
          <a:lstStyle/>
          <a:p>
            <a:fld id="{ADDA3E4F-4373-495D-AB4B-C964646442F9}" type="datetimeFigureOut">
              <a:rPr lang="en-GB" smtClean="0"/>
              <a:t>12/08/2021</a:t>
            </a:fld>
            <a:endParaRPr lang="en-GB"/>
          </a:p>
        </p:txBody>
      </p:sp>
      <p:sp>
        <p:nvSpPr>
          <p:cNvPr id="3" name="Footer Placeholder 2">
            <a:extLst>
              <a:ext uri="{FF2B5EF4-FFF2-40B4-BE49-F238E27FC236}">
                <a16:creationId xmlns:a16="http://schemas.microsoft.com/office/drawing/2014/main" id="{85BC673D-FC5B-4A01-8A48-871BF2DD101F}"/>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D563B489-A41F-428C-BD06-372A7B077C65}"/>
              </a:ext>
            </a:extLst>
          </p:cNvPr>
          <p:cNvSpPr>
            <a:spLocks noGrp="1"/>
          </p:cNvSpPr>
          <p:nvPr>
            <p:ph type="sldNum" sz="quarter" idx="12"/>
          </p:nvPr>
        </p:nvSpPr>
        <p:spPr/>
        <p:txBody>
          <a:bodyPr/>
          <a:lstStyle/>
          <a:p>
            <a:fld id="{D6D6F5C9-E5C3-439C-8C67-E084431760BE}" type="slidenum">
              <a:rPr lang="en-GB" smtClean="0"/>
              <a:t>‹#›</a:t>
            </a:fld>
            <a:endParaRPr lang="en-GB"/>
          </a:p>
        </p:txBody>
      </p:sp>
    </p:spTree>
    <p:extLst>
      <p:ext uri="{BB962C8B-B14F-4D97-AF65-F5344CB8AC3E}">
        <p14:creationId xmlns:p14="http://schemas.microsoft.com/office/powerpoint/2010/main" val="288327162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0C09AA-CB6A-423C-BC30-0AEC1615E6E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7C812738-620A-450D-AE4C-C140B2EF85C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8DDEB991-0578-4FF3-BC30-2E16F87B26D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0C8DFEE-7AEA-4742-B112-32DE95755EF5}"/>
              </a:ext>
            </a:extLst>
          </p:cNvPr>
          <p:cNvSpPr>
            <a:spLocks noGrp="1"/>
          </p:cNvSpPr>
          <p:nvPr>
            <p:ph type="dt" sz="half" idx="10"/>
          </p:nvPr>
        </p:nvSpPr>
        <p:spPr/>
        <p:txBody>
          <a:bodyPr/>
          <a:lstStyle/>
          <a:p>
            <a:fld id="{ADDA3E4F-4373-495D-AB4B-C964646442F9}" type="datetimeFigureOut">
              <a:rPr lang="en-GB" smtClean="0"/>
              <a:t>12/08/2021</a:t>
            </a:fld>
            <a:endParaRPr lang="en-GB"/>
          </a:p>
        </p:txBody>
      </p:sp>
      <p:sp>
        <p:nvSpPr>
          <p:cNvPr id="6" name="Footer Placeholder 5">
            <a:extLst>
              <a:ext uri="{FF2B5EF4-FFF2-40B4-BE49-F238E27FC236}">
                <a16:creationId xmlns:a16="http://schemas.microsoft.com/office/drawing/2014/main" id="{C369F8D3-3E5F-4C34-88FC-CBD282D492D0}"/>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3177CB08-AFC3-4B94-91A2-9CBA03C8DFB2}"/>
              </a:ext>
            </a:extLst>
          </p:cNvPr>
          <p:cNvSpPr>
            <a:spLocks noGrp="1"/>
          </p:cNvSpPr>
          <p:nvPr>
            <p:ph type="sldNum" sz="quarter" idx="12"/>
          </p:nvPr>
        </p:nvSpPr>
        <p:spPr/>
        <p:txBody>
          <a:bodyPr/>
          <a:lstStyle/>
          <a:p>
            <a:fld id="{D6D6F5C9-E5C3-439C-8C67-E084431760BE}" type="slidenum">
              <a:rPr lang="en-GB" smtClean="0"/>
              <a:t>‹#›</a:t>
            </a:fld>
            <a:endParaRPr lang="en-GB"/>
          </a:p>
        </p:txBody>
      </p:sp>
    </p:spTree>
    <p:extLst>
      <p:ext uri="{BB962C8B-B14F-4D97-AF65-F5344CB8AC3E}">
        <p14:creationId xmlns:p14="http://schemas.microsoft.com/office/powerpoint/2010/main" val="235268944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11C4D5-3EC3-46F1-A190-AFC312289EE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07238077-97F4-44FC-BCBD-64F50AF54B2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AB102C3B-35DA-4628-A458-F1777E8F124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E2FAE27-AC52-4039-8E57-1D01A4ADC178}"/>
              </a:ext>
            </a:extLst>
          </p:cNvPr>
          <p:cNvSpPr>
            <a:spLocks noGrp="1"/>
          </p:cNvSpPr>
          <p:nvPr>
            <p:ph type="dt" sz="half" idx="10"/>
          </p:nvPr>
        </p:nvSpPr>
        <p:spPr/>
        <p:txBody>
          <a:bodyPr/>
          <a:lstStyle/>
          <a:p>
            <a:fld id="{ADDA3E4F-4373-495D-AB4B-C964646442F9}" type="datetimeFigureOut">
              <a:rPr lang="en-GB" smtClean="0"/>
              <a:t>12/08/2021</a:t>
            </a:fld>
            <a:endParaRPr lang="en-GB"/>
          </a:p>
        </p:txBody>
      </p:sp>
      <p:sp>
        <p:nvSpPr>
          <p:cNvPr id="6" name="Footer Placeholder 5">
            <a:extLst>
              <a:ext uri="{FF2B5EF4-FFF2-40B4-BE49-F238E27FC236}">
                <a16:creationId xmlns:a16="http://schemas.microsoft.com/office/drawing/2014/main" id="{5988F169-9E11-44E9-A4A1-54004A98C494}"/>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9725766C-9F00-49B3-A975-5C9EB43DC309}"/>
              </a:ext>
            </a:extLst>
          </p:cNvPr>
          <p:cNvSpPr>
            <a:spLocks noGrp="1"/>
          </p:cNvSpPr>
          <p:nvPr>
            <p:ph type="sldNum" sz="quarter" idx="12"/>
          </p:nvPr>
        </p:nvSpPr>
        <p:spPr/>
        <p:txBody>
          <a:bodyPr/>
          <a:lstStyle/>
          <a:p>
            <a:fld id="{D6D6F5C9-E5C3-439C-8C67-E084431760BE}" type="slidenum">
              <a:rPr lang="en-GB" smtClean="0"/>
              <a:t>‹#›</a:t>
            </a:fld>
            <a:endParaRPr lang="en-GB"/>
          </a:p>
        </p:txBody>
      </p:sp>
    </p:spTree>
    <p:extLst>
      <p:ext uri="{BB962C8B-B14F-4D97-AF65-F5344CB8AC3E}">
        <p14:creationId xmlns:p14="http://schemas.microsoft.com/office/powerpoint/2010/main" val="235270164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7CF55B7-56C3-4B38-9329-471B0EDA792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539672FF-A3C4-4431-B4B2-D1ED11D00B0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3A489BB4-6A80-45A2-8140-FE63410058A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DDA3E4F-4373-495D-AB4B-C964646442F9}" type="datetimeFigureOut">
              <a:rPr lang="en-GB" smtClean="0"/>
              <a:t>12/08/2021</a:t>
            </a:fld>
            <a:endParaRPr lang="en-GB"/>
          </a:p>
        </p:txBody>
      </p:sp>
      <p:sp>
        <p:nvSpPr>
          <p:cNvPr id="5" name="Footer Placeholder 4">
            <a:extLst>
              <a:ext uri="{FF2B5EF4-FFF2-40B4-BE49-F238E27FC236}">
                <a16:creationId xmlns:a16="http://schemas.microsoft.com/office/drawing/2014/main" id="{98E011FA-71C3-4729-97B0-706463E2200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18FCA928-6970-46AC-8120-530EAE2EA38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6D6F5C9-E5C3-439C-8C67-E084431760BE}" type="slidenum">
              <a:rPr lang="en-GB" smtClean="0"/>
              <a:t>‹#›</a:t>
            </a:fld>
            <a:endParaRPr lang="en-GB"/>
          </a:p>
        </p:txBody>
      </p:sp>
    </p:spTree>
    <p:extLst>
      <p:ext uri="{BB962C8B-B14F-4D97-AF65-F5344CB8AC3E}">
        <p14:creationId xmlns:p14="http://schemas.microsoft.com/office/powerpoint/2010/main" val="370229558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hyperlink" Target="https://www.nhsinform.scot/campaigns/test-and-protect"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FFC000"/>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7BF646-12E5-45A4-8E62-A7EB3EC26B29}"/>
              </a:ext>
            </a:extLst>
          </p:cNvPr>
          <p:cNvSpPr>
            <a:spLocks noGrp="1"/>
          </p:cNvSpPr>
          <p:nvPr>
            <p:ph type="ctrTitle"/>
          </p:nvPr>
        </p:nvSpPr>
        <p:spPr/>
        <p:txBody>
          <a:bodyPr/>
          <a:lstStyle/>
          <a:p>
            <a:r>
              <a:rPr lang="en-GB" dirty="0"/>
              <a:t>Welcome back to Glen Urquhart Childcare Centre</a:t>
            </a:r>
          </a:p>
        </p:txBody>
      </p:sp>
      <p:sp>
        <p:nvSpPr>
          <p:cNvPr id="3" name="Subtitle 2">
            <a:extLst>
              <a:ext uri="{FF2B5EF4-FFF2-40B4-BE49-F238E27FC236}">
                <a16:creationId xmlns:a16="http://schemas.microsoft.com/office/drawing/2014/main" id="{BEB18DC6-376B-44D6-B78F-1E0B74EF9340}"/>
              </a:ext>
            </a:extLst>
          </p:cNvPr>
          <p:cNvSpPr>
            <a:spLocks noGrp="1"/>
          </p:cNvSpPr>
          <p:nvPr>
            <p:ph type="subTitle" idx="1"/>
          </p:nvPr>
        </p:nvSpPr>
        <p:spPr/>
        <p:txBody>
          <a:bodyPr/>
          <a:lstStyle/>
          <a:p>
            <a:r>
              <a:rPr lang="en-GB" dirty="0"/>
              <a:t>August 2021</a:t>
            </a:r>
          </a:p>
          <a:p>
            <a:r>
              <a:rPr lang="en-GB" dirty="0"/>
              <a:t>Risk Assessment key points and information for parents</a:t>
            </a:r>
          </a:p>
        </p:txBody>
      </p:sp>
      <p:pic>
        <p:nvPicPr>
          <p:cNvPr id="5" name="Picture 4">
            <a:extLst>
              <a:ext uri="{FF2B5EF4-FFF2-40B4-BE49-F238E27FC236}">
                <a16:creationId xmlns:a16="http://schemas.microsoft.com/office/drawing/2014/main" id="{D34D30AE-7D23-4E9D-9DFB-2C17DA72A456}"/>
              </a:ext>
            </a:extLst>
          </p:cNvPr>
          <p:cNvPicPr>
            <a:picLocks noChangeAspect="1"/>
          </p:cNvPicPr>
          <p:nvPr/>
        </p:nvPicPr>
        <p:blipFill>
          <a:blip r:embed="rId2"/>
          <a:stretch>
            <a:fillRect/>
          </a:stretch>
        </p:blipFill>
        <p:spPr>
          <a:xfrm>
            <a:off x="627353" y="489490"/>
            <a:ext cx="1511939" cy="1518036"/>
          </a:xfrm>
          <a:prstGeom prst="rect">
            <a:avLst/>
          </a:prstGeom>
        </p:spPr>
      </p:pic>
    </p:spTree>
    <p:extLst>
      <p:ext uri="{BB962C8B-B14F-4D97-AF65-F5344CB8AC3E}">
        <p14:creationId xmlns:p14="http://schemas.microsoft.com/office/powerpoint/2010/main" val="209294976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A80085-CD33-4E43-A140-50B4E33B142C}"/>
              </a:ext>
            </a:extLst>
          </p:cNvPr>
          <p:cNvSpPr>
            <a:spLocks noGrp="1"/>
          </p:cNvSpPr>
          <p:nvPr>
            <p:ph type="title"/>
          </p:nvPr>
        </p:nvSpPr>
        <p:spPr>
          <a:solidFill>
            <a:srgbClr val="33CCCC"/>
          </a:solidFill>
        </p:spPr>
        <p:txBody>
          <a:bodyPr/>
          <a:lstStyle/>
          <a:p>
            <a:pPr algn="ctr"/>
            <a:r>
              <a:rPr lang="en-GB" dirty="0"/>
              <a:t>Blended Placements</a:t>
            </a:r>
          </a:p>
        </p:txBody>
      </p:sp>
      <p:sp>
        <p:nvSpPr>
          <p:cNvPr id="3" name="Content Placeholder 2">
            <a:extLst>
              <a:ext uri="{FF2B5EF4-FFF2-40B4-BE49-F238E27FC236}">
                <a16:creationId xmlns:a16="http://schemas.microsoft.com/office/drawing/2014/main" id="{E8E6DE74-E2D4-414D-B3D9-E3C7976987AF}"/>
              </a:ext>
            </a:extLst>
          </p:cNvPr>
          <p:cNvSpPr>
            <a:spLocks noGrp="1"/>
          </p:cNvSpPr>
          <p:nvPr>
            <p:ph idx="1"/>
          </p:nvPr>
        </p:nvSpPr>
        <p:spPr>
          <a:solidFill>
            <a:srgbClr val="33CCCC"/>
          </a:solidFill>
        </p:spPr>
        <p:txBody>
          <a:bodyPr/>
          <a:lstStyle/>
          <a:p>
            <a:pPr marL="0" indent="0">
              <a:buNone/>
            </a:pPr>
            <a:r>
              <a:rPr lang="en-GB" dirty="0"/>
              <a:t>All blended placements can now go ahead. Please let us know if your child does attend another settings and/or childminder as when restrictions allow we would love to work with them to ensure the best outcomes for your child.</a:t>
            </a:r>
          </a:p>
          <a:p>
            <a:pPr marL="0" indent="0">
              <a:buNone/>
            </a:pPr>
            <a:endParaRPr lang="en-GB" dirty="0"/>
          </a:p>
          <a:p>
            <a:pPr marL="0" indent="0">
              <a:buNone/>
            </a:pPr>
            <a:endParaRPr lang="en-GB" dirty="0"/>
          </a:p>
        </p:txBody>
      </p:sp>
      <p:pic>
        <p:nvPicPr>
          <p:cNvPr id="5" name="Picture 4">
            <a:extLst>
              <a:ext uri="{FF2B5EF4-FFF2-40B4-BE49-F238E27FC236}">
                <a16:creationId xmlns:a16="http://schemas.microsoft.com/office/drawing/2014/main" id="{1A3F5212-890C-4AB0-B56F-5EBAA1A2392C}"/>
              </a:ext>
            </a:extLst>
          </p:cNvPr>
          <p:cNvPicPr>
            <a:picLocks noChangeAspect="1"/>
          </p:cNvPicPr>
          <p:nvPr/>
        </p:nvPicPr>
        <p:blipFill>
          <a:blip r:embed="rId2"/>
          <a:stretch>
            <a:fillRect/>
          </a:stretch>
        </p:blipFill>
        <p:spPr>
          <a:xfrm>
            <a:off x="838200" y="172652"/>
            <a:ext cx="1511939" cy="1518036"/>
          </a:xfrm>
          <a:prstGeom prst="rect">
            <a:avLst/>
          </a:prstGeom>
        </p:spPr>
      </p:pic>
    </p:spTree>
    <p:extLst>
      <p:ext uri="{BB962C8B-B14F-4D97-AF65-F5344CB8AC3E}">
        <p14:creationId xmlns:p14="http://schemas.microsoft.com/office/powerpoint/2010/main" val="270503246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72AB68-95E0-431B-9C56-2EFE870D0F16}"/>
              </a:ext>
            </a:extLst>
          </p:cNvPr>
          <p:cNvSpPr>
            <a:spLocks noGrp="1"/>
          </p:cNvSpPr>
          <p:nvPr>
            <p:ph type="title"/>
          </p:nvPr>
        </p:nvSpPr>
        <p:spPr>
          <a:solidFill>
            <a:schemeClr val="accent3">
              <a:lumMod val="40000"/>
              <a:lumOff val="60000"/>
            </a:schemeClr>
          </a:solidFill>
        </p:spPr>
        <p:txBody>
          <a:bodyPr/>
          <a:lstStyle/>
          <a:p>
            <a:pPr algn="ctr"/>
            <a:r>
              <a:rPr lang="en-GB" dirty="0"/>
              <a:t>Belongings from home</a:t>
            </a:r>
          </a:p>
        </p:txBody>
      </p:sp>
      <p:sp>
        <p:nvSpPr>
          <p:cNvPr id="3" name="Content Placeholder 2">
            <a:extLst>
              <a:ext uri="{FF2B5EF4-FFF2-40B4-BE49-F238E27FC236}">
                <a16:creationId xmlns:a16="http://schemas.microsoft.com/office/drawing/2014/main" id="{8D03F5AD-31B2-4BAB-BE7D-F1E2C2BCF547}"/>
              </a:ext>
            </a:extLst>
          </p:cNvPr>
          <p:cNvSpPr>
            <a:spLocks noGrp="1"/>
          </p:cNvSpPr>
          <p:nvPr>
            <p:ph idx="1"/>
          </p:nvPr>
        </p:nvSpPr>
        <p:spPr>
          <a:solidFill>
            <a:schemeClr val="accent3">
              <a:lumMod val="40000"/>
              <a:lumOff val="60000"/>
            </a:schemeClr>
          </a:solidFill>
        </p:spPr>
        <p:txBody>
          <a:bodyPr>
            <a:normAutofit fontScale="92500" lnSpcReduction="20000"/>
          </a:bodyPr>
          <a:lstStyle/>
          <a:p>
            <a:pPr marL="0" indent="0">
              <a:buNone/>
            </a:pPr>
            <a:r>
              <a:rPr lang="en-GB" dirty="0"/>
              <a:t>Toys and from home will not be able to come to nursery. This is to help us with our infection control measures.</a:t>
            </a:r>
          </a:p>
          <a:p>
            <a:pPr marL="0" indent="0">
              <a:buNone/>
            </a:pPr>
            <a:endParaRPr lang="en-GB" dirty="0"/>
          </a:p>
          <a:p>
            <a:pPr marL="0" indent="0">
              <a:buNone/>
            </a:pPr>
            <a:r>
              <a:rPr lang="en-GB" dirty="0"/>
              <a:t>If your child requires a comforter then this will be able to come with your child. Please inform a staff member that your child has his/her comforter with them. Staff will ensure that this toy is bagged and put on your child’s peg when not needed.</a:t>
            </a:r>
          </a:p>
          <a:p>
            <a:pPr marL="0" indent="0">
              <a:buNone/>
            </a:pPr>
            <a:r>
              <a:rPr lang="en-GB" dirty="0"/>
              <a:t>We recommend that you bring a bag that stays on your child’s peg with a change of clothes.</a:t>
            </a:r>
          </a:p>
          <a:p>
            <a:pPr marL="0" indent="0">
              <a:buNone/>
            </a:pPr>
            <a:endParaRPr lang="en-GB" dirty="0"/>
          </a:p>
          <a:p>
            <a:pPr marL="0" indent="0">
              <a:buNone/>
            </a:pPr>
            <a:r>
              <a:rPr lang="en-GB" dirty="0"/>
              <a:t>Under the new guidance we will be able to share some learning resources from nursery with you </a:t>
            </a:r>
            <a:r>
              <a:rPr lang="en-GB" dirty="0" err="1"/>
              <a:t>e.g</a:t>
            </a:r>
            <a:r>
              <a:rPr lang="en-GB" dirty="0"/>
              <a:t>, story sacks.</a:t>
            </a:r>
          </a:p>
        </p:txBody>
      </p:sp>
      <p:pic>
        <p:nvPicPr>
          <p:cNvPr id="5" name="Picture 4">
            <a:extLst>
              <a:ext uri="{FF2B5EF4-FFF2-40B4-BE49-F238E27FC236}">
                <a16:creationId xmlns:a16="http://schemas.microsoft.com/office/drawing/2014/main" id="{6C9F502B-7FAB-401F-AA4E-CA482829F53C}"/>
              </a:ext>
            </a:extLst>
          </p:cNvPr>
          <p:cNvPicPr>
            <a:picLocks noChangeAspect="1"/>
          </p:cNvPicPr>
          <p:nvPr/>
        </p:nvPicPr>
        <p:blipFill>
          <a:blip r:embed="rId2"/>
          <a:stretch>
            <a:fillRect/>
          </a:stretch>
        </p:blipFill>
        <p:spPr>
          <a:xfrm>
            <a:off x="838200" y="268888"/>
            <a:ext cx="1511939" cy="1518036"/>
          </a:xfrm>
          <a:prstGeom prst="rect">
            <a:avLst/>
          </a:prstGeom>
        </p:spPr>
      </p:pic>
    </p:spTree>
    <p:extLst>
      <p:ext uri="{BB962C8B-B14F-4D97-AF65-F5344CB8AC3E}">
        <p14:creationId xmlns:p14="http://schemas.microsoft.com/office/powerpoint/2010/main" val="287857663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2F6ED2-2802-49FA-BB1D-36206A10A3D0}"/>
              </a:ext>
            </a:extLst>
          </p:cNvPr>
          <p:cNvSpPr>
            <a:spLocks noGrp="1"/>
          </p:cNvSpPr>
          <p:nvPr>
            <p:ph type="title"/>
          </p:nvPr>
        </p:nvSpPr>
        <p:spPr>
          <a:solidFill>
            <a:srgbClr val="FF7C80"/>
          </a:solidFill>
        </p:spPr>
        <p:txBody>
          <a:bodyPr/>
          <a:lstStyle/>
          <a:p>
            <a:pPr algn="ctr"/>
            <a:r>
              <a:rPr lang="en-GB" dirty="0"/>
              <a:t>Lunches</a:t>
            </a:r>
          </a:p>
        </p:txBody>
      </p:sp>
      <p:sp>
        <p:nvSpPr>
          <p:cNvPr id="3" name="Content Placeholder 2">
            <a:extLst>
              <a:ext uri="{FF2B5EF4-FFF2-40B4-BE49-F238E27FC236}">
                <a16:creationId xmlns:a16="http://schemas.microsoft.com/office/drawing/2014/main" id="{EC528EE2-A24E-4949-AC4E-01FEE1F49FB2}"/>
              </a:ext>
            </a:extLst>
          </p:cNvPr>
          <p:cNvSpPr>
            <a:spLocks noGrp="1"/>
          </p:cNvSpPr>
          <p:nvPr>
            <p:ph idx="1"/>
          </p:nvPr>
        </p:nvSpPr>
        <p:spPr>
          <a:solidFill>
            <a:srgbClr val="FF7C80"/>
          </a:solidFill>
        </p:spPr>
        <p:txBody>
          <a:bodyPr>
            <a:normAutofit fontScale="47500" lnSpcReduction="20000"/>
          </a:bodyPr>
          <a:lstStyle/>
          <a:p>
            <a:pPr marL="0" indent="0">
              <a:buNone/>
            </a:pPr>
            <a:r>
              <a:rPr lang="en-GB" dirty="0"/>
              <a:t>We will be offering a funded lunch for your child: Menu’s are available on our webpage and on the information board outside the centre. For the first week of nursery our menu will be:</a:t>
            </a:r>
          </a:p>
          <a:p>
            <a:pPr marL="0" indent="0">
              <a:buNone/>
            </a:pPr>
            <a:endParaRPr lang="en-GB" dirty="0"/>
          </a:p>
          <a:p>
            <a:pPr marL="0" indent="0">
              <a:buNone/>
            </a:pPr>
            <a:r>
              <a:rPr lang="en-GB" b="1" dirty="0"/>
              <a:t>Tuesday 17</a:t>
            </a:r>
            <a:r>
              <a:rPr lang="en-GB" b="1" baseline="30000" dirty="0"/>
              <a:t>th</a:t>
            </a:r>
            <a:r>
              <a:rPr lang="en-GB" b="1" dirty="0"/>
              <a:t> August</a:t>
            </a:r>
            <a:r>
              <a:rPr lang="en-GB" dirty="0"/>
              <a:t>			Homemade vegetable soup &amp; toasties</a:t>
            </a:r>
          </a:p>
          <a:p>
            <a:pPr marL="0" indent="0">
              <a:buNone/>
            </a:pPr>
            <a:r>
              <a:rPr lang="en-GB" dirty="0"/>
              <a:t>				Mini sponge cake</a:t>
            </a:r>
          </a:p>
          <a:p>
            <a:pPr marL="0" indent="0">
              <a:buNone/>
            </a:pPr>
            <a:endParaRPr lang="en-GB" b="1" dirty="0"/>
          </a:p>
          <a:p>
            <a:pPr marL="0" indent="0">
              <a:buNone/>
            </a:pPr>
            <a:r>
              <a:rPr lang="en-GB" b="1" dirty="0"/>
              <a:t>Wednesday 18</a:t>
            </a:r>
            <a:r>
              <a:rPr lang="en-GB" b="1" baseline="30000" dirty="0"/>
              <a:t>th</a:t>
            </a:r>
            <a:r>
              <a:rPr lang="en-GB" b="1" dirty="0"/>
              <a:t> August</a:t>
            </a:r>
            <a:r>
              <a:rPr lang="en-GB" dirty="0"/>
              <a:t>	</a:t>
            </a:r>
            <a:r>
              <a:rPr lang="en-GB"/>
              <a:t>		Pork </a:t>
            </a:r>
            <a:r>
              <a:rPr lang="en-GB" dirty="0"/>
              <a:t>&amp; Apple casserole with dumplings</a:t>
            </a:r>
          </a:p>
          <a:p>
            <a:pPr marL="0" indent="0">
              <a:buNone/>
            </a:pPr>
            <a:r>
              <a:rPr lang="en-GB" dirty="0"/>
              <a:t>				Jelly &amp; fruit	</a:t>
            </a:r>
          </a:p>
          <a:p>
            <a:pPr marL="0" indent="0">
              <a:buNone/>
            </a:pPr>
            <a:r>
              <a:rPr lang="en-GB" dirty="0"/>
              <a:t>				</a:t>
            </a:r>
          </a:p>
          <a:p>
            <a:pPr marL="0" indent="0">
              <a:buNone/>
            </a:pPr>
            <a:r>
              <a:rPr lang="en-GB" b="1" dirty="0"/>
              <a:t>Thursday 19</a:t>
            </a:r>
            <a:r>
              <a:rPr lang="en-GB" b="1" baseline="30000" dirty="0"/>
              <a:t>th</a:t>
            </a:r>
            <a:r>
              <a:rPr lang="en-GB" b="1" dirty="0"/>
              <a:t> August			</a:t>
            </a:r>
            <a:r>
              <a:rPr lang="en-GB" dirty="0"/>
              <a:t>Tomato pasta &amp; garlic bread</a:t>
            </a:r>
          </a:p>
          <a:p>
            <a:pPr marL="0" indent="0">
              <a:buNone/>
            </a:pPr>
            <a:r>
              <a:rPr lang="en-GB" dirty="0"/>
              <a:t>				Cereal bars</a:t>
            </a:r>
          </a:p>
          <a:p>
            <a:pPr marL="0" indent="0">
              <a:buNone/>
            </a:pPr>
            <a:endParaRPr lang="en-GB" dirty="0"/>
          </a:p>
          <a:p>
            <a:pPr marL="0" indent="0">
              <a:buNone/>
            </a:pPr>
            <a:r>
              <a:rPr lang="en-GB" b="1" dirty="0"/>
              <a:t>Friday 20</a:t>
            </a:r>
            <a:r>
              <a:rPr lang="en-GB" b="1" baseline="30000" dirty="0"/>
              <a:t>th</a:t>
            </a:r>
            <a:r>
              <a:rPr lang="en-GB" b="1" dirty="0"/>
              <a:t> August </a:t>
            </a:r>
            <a:r>
              <a:rPr lang="en-GB" dirty="0"/>
              <a:t>			Cheesy beans on toast</a:t>
            </a:r>
          </a:p>
          <a:p>
            <a:pPr marL="0" indent="0">
              <a:buNone/>
            </a:pPr>
            <a:r>
              <a:rPr lang="en-GB" dirty="0"/>
              <a:t>				Fruit salad &amp; yoghurt	</a:t>
            </a:r>
          </a:p>
          <a:p>
            <a:pPr marL="0" indent="0">
              <a:buNone/>
            </a:pPr>
            <a:endParaRPr lang="en-GB" dirty="0"/>
          </a:p>
          <a:p>
            <a:pPr marL="0" indent="0">
              <a:buNone/>
            </a:pPr>
            <a:r>
              <a:rPr lang="en-GB" b="1" dirty="0"/>
              <a:t>You are also very welcome to provide a pack lunch for your child should they prefer this.</a:t>
            </a:r>
          </a:p>
        </p:txBody>
      </p:sp>
      <p:pic>
        <p:nvPicPr>
          <p:cNvPr id="5" name="Picture 4">
            <a:extLst>
              <a:ext uri="{FF2B5EF4-FFF2-40B4-BE49-F238E27FC236}">
                <a16:creationId xmlns:a16="http://schemas.microsoft.com/office/drawing/2014/main" id="{C4D60E58-DD5C-439A-AD39-845CDD75F610}"/>
              </a:ext>
            </a:extLst>
          </p:cNvPr>
          <p:cNvPicPr>
            <a:picLocks noChangeAspect="1"/>
          </p:cNvPicPr>
          <p:nvPr/>
        </p:nvPicPr>
        <p:blipFill>
          <a:blip r:embed="rId2"/>
          <a:stretch>
            <a:fillRect/>
          </a:stretch>
        </p:blipFill>
        <p:spPr>
          <a:xfrm>
            <a:off x="838200" y="240121"/>
            <a:ext cx="1511939" cy="1518036"/>
          </a:xfrm>
          <a:prstGeom prst="rect">
            <a:avLst/>
          </a:prstGeom>
        </p:spPr>
      </p:pic>
    </p:spTree>
    <p:extLst>
      <p:ext uri="{BB962C8B-B14F-4D97-AF65-F5344CB8AC3E}">
        <p14:creationId xmlns:p14="http://schemas.microsoft.com/office/powerpoint/2010/main" val="58758696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756A04-D4B1-4C5E-9D3A-7F95D89CE00D}"/>
              </a:ext>
            </a:extLst>
          </p:cNvPr>
          <p:cNvSpPr>
            <a:spLocks noGrp="1"/>
          </p:cNvSpPr>
          <p:nvPr>
            <p:ph type="title"/>
          </p:nvPr>
        </p:nvSpPr>
        <p:spPr>
          <a:solidFill>
            <a:srgbClr val="99CCFF"/>
          </a:solidFill>
        </p:spPr>
        <p:txBody>
          <a:bodyPr/>
          <a:lstStyle/>
          <a:p>
            <a:pPr algn="ctr"/>
            <a:r>
              <a:rPr lang="en-GB" dirty="0"/>
              <a:t>Any questions?</a:t>
            </a:r>
            <a:br>
              <a:rPr lang="en-GB" dirty="0"/>
            </a:br>
            <a:endParaRPr lang="en-GB" dirty="0"/>
          </a:p>
        </p:txBody>
      </p:sp>
      <p:sp>
        <p:nvSpPr>
          <p:cNvPr id="3" name="Content Placeholder 2">
            <a:extLst>
              <a:ext uri="{FF2B5EF4-FFF2-40B4-BE49-F238E27FC236}">
                <a16:creationId xmlns:a16="http://schemas.microsoft.com/office/drawing/2014/main" id="{3569AE8D-CB4B-443E-A64C-69DF97A4AA97}"/>
              </a:ext>
            </a:extLst>
          </p:cNvPr>
          <p:cNvSpPr>
            <a:spLocks noGrp="1"/>
          </p:cNvSpPr>
          <p:nvPr>
            <p:ph idx="1"/>
          </p:nvPr>
        </p:nvSpPr>
        <p:spPr>
          <a:solidFill>
            <a:srgbClr val="99CCFF"/>
          </a:solidFill>
        </p:spPr>
        <p:txBody>
          <a:bodyPr/>
          <a:lstStyle/>
          <a:p>
            <a:pPr marL="0" indent="0" algn="ctr">
              <a:buNone/>
            </a:pPr>
            <a:r>
              <a:rPr lang="en-GB" dirty="0"/>
              <a:t>If anyone has any questions or concerns please do not hesitate to get in touch prior to Tuesday 17</a:t>
            </a:r>
            <a:r>
              <a:rPr lang="en-GB" baseline="30000" dirty="0"/>
              <a:t>th</a:t>
            </a:r>
            <a:r>
              <a:rPr lang="en-GB" dirty="0"/>
              <a:t> August.</a:t>
            </a:r>
          </a:p>
          <a:p>
            <a:pPr marL="0" indent="0" algn="ctr">
              <a:buNone/>
            </a:pPr>
            <a:endParaRPr lang="en-GB" dirty="0"/>
          </a:p>
          <a:p>
            <a:pPr marL="0" indent="0" algn="ctr">
              <a:buNone/>
            </a:pPr>
            <a:r>
              <a:rPr lang="en-GB" dirty="0"/>
              <a:t>We are all really looking forward to seeing you next week.</a:t>
            </a:r>
          </a:p>
        </p:txBody>
      </p:sp>
      <p:pic>
        <p:nvPicPr>
          <p:cNvPr id="5" name="Picture 4">
            <a:extLst>
              <a:ext uri="{FF2B5EF4-FFF2-40B4-BE49-F238E27FC236}">
                <a16:creationId xmlns:a16="http://schemas.microsoft.com/office/drawing/2014/main" id="{6C45A889-6D95-4553-96FB-9F633AED6B0D}"/>
              </a:ext>
            </a:extLst>
          </p:cNvPr>
          <p:cNvPicPr>
            <a:picLocks noChangeAspect="1"/>
          </p:cNvPicPr>
          <p:nvPr/>
        </p:nvPicPr>
        <p:blipFill>
          <a:blip r:embed="rId2"/>
          <a:stretch>
            <a:fillRect/>
          </a:stretch>
        </p:blipFill>
        <p:spPr>
          <a:xfrm>
            <a:off x="838200" y="172652"/>
            <a:ext cx="1511939" cy="1518036"/>
          </a:xfrm>
          <a:prstGeom prst="rect">
            <a:avLst/>
          </a:prstGeom>
        </p:spPr>
      </p:pic>
    </p:spTree>
    <p:extLst>
      <p:ext uri="{BB962C8B-B14F-4D97-AF65-F5344CB8AC3E}">
        <p14:creationId xmlns:p14="http://schemas.microsoft.com/office/powerpoint/2010/main" val="24284848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48CC28-A897-47D2-8217-FF8E1BECEB1C}"/>
              </a:ext>
            </a:extLst>
          </p:cNvPr>
          <p:cNvSpPr>
            <a:spLocks noGrp="1"/>
          </p:cNvSpPr>
          <p:nvPr>
            <p:ph type="title"/>
          </p:nvPr>
        </p:nvSpPr>
        <p:spPr>
          <a:solidFill>
            <a:srgbClr val="92D050"/>
          </a:solidFill>
        </p:spPr>
        <p:txBody>
          <a:bodyPr/>
          <a:lstStyle/>
          <a:p>
            <a:r>
              <a:rPr lang="en-GB" dirty="0"/>
              <a:t>Staying Vigilant</a:t>
            </a:r>
          </a:p>
        </p:txBody>
      </p:sp>
      <p:sp>
        <p:nvSpPr>
          <p:cNvPr id="3" name="Content Placeholder 2">
            <a:extLst>
              <a:ext uri="{FF2B5EF4-FFF2-40B4-BE49-F238E27FC236}">
                <a16:creationId xmlns:a16="http://schemas.microsoft.com/office/drawing/2014/main" id="{822A069A-8E88-4EDA-9617-A59C7CBA1196}"/>
              </a:ext>
            </a:extLst>
          </p:cNvPr>
          <p:cNvSpPr>
            <a:spLocks noGrp="1"/>
          </p:cNvSpPr>
          <p:nvPr>
            <p:ph idx="1"/>
          </p:nvPr>
        </p:nvSpPr>
        <p:spPr>
          <a:solidFill>
            <a:srgbClr val="92D050"/>
          </a:solidFill>
        </p:spPr>
        <p:txBody>
          <a:bodyPr>
            <a:normAutofit fontScale="70000" lnSpcReduction="20000"/>
          </a:bodyPr>
          <a:lstStyle/>
          <a:p>
            <a:pPr marL="0" indent="0">
              <a:buNone/>
            </a:pPr>
            <a:r>
              <a:rPr lang="en-GB" dirty="0"/>
              <a:t>We need to remain vigilant for the symptoms of Covid-19. It is essential that you do not bring your child or attend the setting yourself if you are symptomatic. The key COVID symptoms are:</a:t>
            </a:r>
          </a:p>
          <a:p>
            <a:pPr>
              <a:buFontTx/>
              <a:buChar char="-"/>
            </a:pPr>
            <a:r>
              <a:rPr lang="en-GB" dirty="0"/>
              <a:t>New continuous cough</a:t>
            </a:r>
          </a:p>
          <a:p>
            <a:pPr>
              <a:buFontTx/>
              <a:buChar char="-"/>
            </a:pPr>
            <a:r>
              <a:rPr lang="en-GB" dirty="0"/>
              <a:t>Fever/high temperature</a:t>
            </a:r>
          </a:p>
          <a:p>
            <a:pPr>
              <a:buFontTx/>
              <a:buChar char="-"/>
            </a:pPr>
            <a:r>
              <a:rPr lang="en-GB" dirty="0"/>
              <a:t>Loss of, change in, sense of smell or taste</a:t>
            </a:r>
          </a:p>
          <a:p>
            <a:pPr>
              <a:buFontTx/>
              <a:buChar char="-"/>
            </a:pPr>
            <a:endParaRPr lang="en-GB" dirty="0"/>
          </a:p>
          <a:p>
            <a:pPr>
              <a:buFontTx/>
              <a:buChar char="-"/>
            </a:pPr>
            <a:r>
              <a:rPr lang="en-GB" dirty="0"/>
              <a:t>Anyone with these symptoms will not be able to attend and should follow the Test and Protect measures:</a:t>
            </a:r>
          </a:p>
          <a:p>
            <a:pPr marL="0" indent="0">
              <a:buNone/>
            </a:pPr>
            <a:r>
              <a:rPr lang="en-GB" dirty="0">
                <a:hlinkClick r:id="rId2"/>
              </a:rPr>
              <a:t>https://www.nhsinform.scot/campaigns/test-and-protect</a:t>
            </a:r>
            <a:endParaRPr lang="en-GB" dirty="0"/>
          </a:p>
          <a:p>
            <a:pPr marL="0" indent="0">
              <a:buNone/>
            </a:pPr>
            <a:endParaRPr lang="en-GB" dirty="0"/>
          </a:p>
          <a:p>
            <a:pPr marL="0" indent="0">
              <a:buNone/>
            </a:pPr>
            <a:endParaRPr lang="en-GB" dirty="0"/>
          </a:p>
          <a:p>
            <a:pPr marL="0" indent="0">
              <a:buNone/>
            </a:pPr>
            <a:r>
              <a:rPr lang="en-GB" dirty="0"/>
              <a:t>Based on advice, from 9 August 2021, there is no blanket requirement for children under 5 who are close contacts of positive cases to self-isolate. This applies regardless of whether the close contact is within the ELC setting, household or elsewhere. </a:t>
            </a:r>
          </a:p>
          <a:p>
            <a:pPr marL="0" indent="0">
              <a:buNone/>
            </a:pPr>
            <a:endParaRPr lang="en-GB" dirty="0"/>
          </a:p>
          <a:p>
            <a:pPr marL="0" indent="0">
              <a:buNone/>
            </a:pPr>
            <a:endParaRPr lang="en-GB" dirty="0"/>
          </a:p>
          <a:p>
            <a:pPr>
              <a:buFontTx/>
              <a:buChar char="-"/>
            </a:pPr>
            <a:endParaRPr lang="en-GB" dirty="0"/>
          </a:p>
        </p:txBody>
      </p:sp>
    </p:spTree>
    <p:extLst>
      <p:ext uri="{BB962C8B-B14F-4D97-AF65-F5344CB8AC3E}">
        <p14:creationId xmlns:p14="http://schemas.microsoft.com/office/powerpoint/2010/main" val="194246464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A567EE-6A59-4540-8C19-EE18DB7D330B}"/>
              </a:ext>
            </a:extLst>
          </p:cNvPr>
          <p:cNvSpPr>
            <a:spLocks noGrp="1"/>
          </p:cNvSpPr>
          <p:nvPr>
            <p:ph type="title"/>
          </p:nvPr>
        </p:nvSpPr>
        <p:spPr>
          <a:solidFill>
            <a:srgbClr val="FF99FF"/>
          </a:solidFill>
        </p:spPr>
        <p:txBody>
          <a:bodyPr/>
          <a:lstStyle/>
          <a:p>
            <a:pPr algn="ctr"/>
            <a:r>
              <a:rPr lang="en-GB" dirty="0"/>
              <a:t>Drop off &amp; pick up</a:t>
            </a:r>
          </a:p>
        </p:txBody>
      </p:sp>
      <p:sp>
        <p:nvSpPr>
          <p:cNvPr id="3" name="Content Placeholder 2">
            <a:extLst>
              <a:ext uri="{FF2B5EF4-FFF2-40B4-BE49-F238E27FC236}">
                <a16:creationId xmlns:a16="http://schemas.microsoft.com/office/drawing/2014/main" id="{9EFB0435-0EF2-423E-8280-08F23CB27001}"/>
              </a:ext>
            </a:extLst>
          </p:cNvPr>
          <p:cNvSpPr>
            <a:spLocks noGrp="1"/>
          </p:cNvSpPr>
          <p:nvPr>
            <p:ph idx="1"/>
          </p:nvPr>
        </p:nvSpPr>
        <p:spPr>
          <a:solidFill>
            <a:srgbClr val="FF99FF"/>
          </a:solidFill>
        </p:spPr>
        <p:txBody>
          <a:bodyPr>
            <a:normAutofit/>
          </a:bodyPr>
          <a:lstStyle/>
          <a:p>
            <a:r>
              <a:rPr lang="en-GB" dirty="0"/>
              <a:t>We want to try to avoid large gatherings of people at drop off and pick up. We expect busy times to be 9am and 3pm. If you can avoid these times by coming slightly earlier please do so. </a:t>
            </a:r>
          </a:p>
          <a:p>
            <a:r>
              <a:rPr lang="en-GB" dirty="0"/>
              <a:t>Please maintain physical distancing from other parents when dropping off and collecting children.</a:t>
            </a:r>
          </a:p>
          <a:p>
            <a:r>
              <a:rPr lang="en-GB" dirty="0"/>
              <a:t>Face coverings are strongly encouraged. Staff will be wearing face coverings at drop off and collection times.</a:t>
            </a:r>
          </a:p>
          <a:p>
            <a:r>
              <a:rPr lang="en-GB" dirty="0"/>
              <a:t>Parents should only share a vehicle with those from their household or extended household</a:t>
            </a:r>
          </a:p>
        </p:txBody>
      </p:sp>
      <p:pic>
        <p:nvPicPr>
          <p:cNvPr id="5" name="Picture 4">
            <a:extLst>
              <a:ext uri="{FF2B5EF4-FFF2-40B4-BE49-F238E27FC236}">
                <a16:creationId xmlns:a16="http://schemas.microsoft.com/office/drawing/2014/main" id="{C723F886-3AF9-4BE1-B199-E14773A1F79A}"/>
              </a:ext>
            </a:extLst>
          </p:cNvPr>
          <p:cNvPicPr>
            <a:picLocks noChangeAspect="1"/>
          </p:cNvPicPr>
          <p:nvPr/>
        </p:nvPicPr>
        <p:blipFill>
          <a:blip r:embed="rId2"/>
          <a:stretch>
            <a:fillRect/>
          </a:stretch>
        </p:blipFill>
        <p:spPr>
          <a:xfrm>
            <a:off x="82230" y="172652"/>
            <a:ext cx="1511939" cy="1518036"/>
          </a:xfrm>
          <a:prstGeom prst="rect">
            <a:avLst/>
          </a:prstGeom>
        </p:spPr>
      </p:pic>
    </p:spTree>
    <p:extLst>
      <p:ext uri="{BB962C8B-B14F-4D97-AF65-F5344CB8AC3E}">
        <p14:creationId xmlns:p14="http://schemas.microsoft.com/office/powerpoint/2010/main" val="2256686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99439E-1D93-44F7-8D49-465987BAC7F1}"/>
              </a:ext>
            </a:extLst>
          </p:cNvPr>
          <p:cNvSpPr>
            <a:spLocks noGrp="1"/>
          </p:cNvSpPr>
          <p:nvPr>
            <p:ph type="title"/>
          </p:nvPr>
        </p:nvSpPr>
        <p:spPr>
          <a:solidFill>
            <a:srgbClr val="00B0F0"/>
          </a:solidFill>
        </p:spPr>
        <p:txBody>
          <a:bodyPr/>
          <a:lstStyle/>
          <a:p>
            <a:pPr algn="ctr"/>
            <a:r>
              <a:rPr lang="en-GB" dirty="0"/>
              <a:t>            Entry Arrangements</a:t>
            </a:r>
          </a:p>
        </p:txBody>
      </p:sp>
      <p:sp>
        <p:nvSpPr>
          <p:cNvPr id="3" name="Content Placeholder 2">
            <a:extLst>
              <a:ext uri="{FF2B5EF4-FFF2-40B4-BE49-F238E27FC236}">
                <a16:creationId xmlns:a16="http://schemas.microsoft.com/office/drawing/2014/main" id="{4354AD55-96DF-423E-9C40-EE2FAD7B6AF4}"/>
              </a:ext>
            </a:extLst>
          </p:cNvPr>
          <p:cNvSpPr>
            <a:spLocks noGrp="1"/>
          </p:cNvSpPr>
          <p:nvPr>
            <p:ph idx="1"/>
          </p:nvPr>
        </p:nvSpPr>
        <p:spPr>
          <a:solidFill>
            <a:srgbClr val="00B0F0"/>
          </a:solidFill>
        </p:spPr>
        <p:txBody>
          <a:bodyPr>
            <a:normAutofit/>
          </a:bodyPr>
          <a:lstStyle/>
          <a:p>
            <a:r>
              <a:rPr lang="en-GB" dirty="0"/>
              <a:t>We ask that you use the hand sanitiser at the door prior to ringing the bell. Once you have rung the bell please step back and a member of staff will come to greet your child.</a:t>
            </a:r>
          </a:p>
          <a:p>
            <a:r>
              <a:rPr lang="en-GB" dirty="0"/>
              <a:t>All children to be dropped off at the front door. Staff will be on hand to meet and greet your child and help them enter nursery.</a:t>
            </a:r>
          </a:p>
          <a:p>
            <a:r>
              <a:rPr lang="en-GB" dirty="0"/>
              <a:t>Should your child be very distressed at drop off and require a parent/carer to comfort them and settle them in, staff will make arrangements with you to do this without you coming into contact with other children/staff. </a:t>
            </a:r>
          </a:p>
          <a:p>
            <a:pPr marL="0" indent="0">
              <a:buNone/>
            </a:pPr>
            <a:endParaRPr lang="en-GB" dirty="0"/>
          </a:p>
        </p:txBody>
      </p:sp>
      <p:pic>
        <p:nvPicPr>
          <p:cNvPr id="5" name="Picture 4">
            <a:extLst>
              <a:ext uri="{FF2B5EF4-FFF2-40B4-BE49-F238E27FC236}">
                <a16:creationId xmlns:a16="http://schemas.microsoft.com/office/drawing/2014/main" id="{A9B04F08-793C-4435-A442-A54A73DA26EA}"/>
              </a:ext>
            </a:extLst>
          </p:cNvPr>
          <p:cNvPicPr>
            <a:picLocks noChangeAspect="1"/>
          </p:cNvPicPr>
          <p:nvPr/>
        </p:nvPicPr>
        <p:blipFill>
          <a:blip r:embed="rId2"/>
          <a:stretch>
            <a:fillRect/>
          </a:stretch>
        </p:blipFill>
        <p:spPr>
          <a:xfrm>
            <a:off x="838200" y="172652"/>
            <a:ext cx="1511939" cy="1518036"/>
          </a:xfrm>
          <a:prstGeom prst="rect">
            <a:avLst/>
          </a:prstGeom>
        </p:spPr>
      </p:pic>
    </p:spTree>
    <p:extLst>
      <p:ext uri="{BB962C8B-B14F-4D97-AF65-F5344CB8AC3E}">
        <p14:creationId xmlns:p14="http://schemas.microsoft.com/office/powerpoint/2010/main" val="137141956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28F396-1215-4B8B-8F1F-ACF10B5B9A06}"/>
              </a:ext>
            </a:extLst>
          </p:cNvPr>
          <p:cNvSpPr>
            <a:spLocks noGrp="1"/>
          </p:cNvSpPr>
          <p:nvPr>
            <p:ph type="title"/>
          </p:nvPr>
        </p:nvSpPr>
        <p:spPr>
          <a:solidFill>
            <a:schemeClr val="accent6">
              <a:lumMod val="60000"/>
              <a:lumOff val="40000"/>
            </a:schemeClr>
          </a:solidFill>
        </p:spPr>
        <p:txBody>
          <a:bodyPr/>
          <a:lstStyle/>
          <a:p>
            <a:pPr algn="ctr"/>
            <a:r>
              <a:rPr lang="en-GB" dirty="0"/>
              <a:t>             Exit Arrangements</a:t>
            </a:r>
          </a:p>
        </p:txBody>
      </p:sp>
      <p:sp>
        <p:nvSpPr>
          <p:cNvPr id="3" name="Content Placeholder 2">
            <a:extLst>
              <a:ext uri="{FF2B5EF4-FFF2-40B4-BE49-F238E27FC236}">
                <a16:creationId xmlns:a16="http://schemas.microsoft.com/office/drawing/2014/main" id="{25C8E9AF-43A9-4D36-8A78-BB8CC053BC38}"/>
              </a:ext>
            </a:extLst>
          </p:cNvPr>
          <p:cNvSpPr>
            <a:spLocks noGrp="1"/>
          </p:cNvSpPr>
          <p:nvPr>
            <p:ph idx="1"/>
          </p:nvPr>
        </p:nvSpPr>
        <p:spPr>
          <a:solidFill>
            <a:schemeClr val="accent6">
              <a:lumMod val="60000"/>
              <a:lumOff val="40000"/>
            </a:schemeClr>
          </a:solidFill>
        </p:spPr>
        <p:txBody>
          <a:bodyPr>
            <a:normAutofit/>
          </a:bodyPr>
          <a:lstStyle/>
          <a:p>
            <a:pPr marL="0" indent="0">
              <a:buNone/>
            </a:pPr>
            <a:r>
              <a:rPr lang="en-GB" dirty="0"/>
              <a:t>Please use the hand sanitiser prior to ringing the bell. We ask that you then step back and a member of staff will bring your child to you.</a:t>
            </a:r>
          </a:p>
          <a:p>
            <a:pPr marL="0" indent="0">
              <a:buNone/>
            </a:pPr>
            <a:endParaRPr lang="en-GB" dirty="0"/>
          </a:p>
          <a:p>
            <a:pPr marL="0" indent="0">
              <a:buNone/>
            </a:pPr>
            <a:endParaRPr lang="en-GB" dirty="0"/>
          </a:p>
        </p:txBody>
      </p:sp>
      <p:pic>
        <p:nvPicPr>
          <p:cNvPr id="5" name="Picture 4">
            <a:extLst>
              <a:ext uri="{FF2B5EF4-FFF2-40B4-BE49-F238E27FC236}">
                <a16:creationId xmlns:a16="http://schemas.microsoft.com/office/drawing/2014/main" id="{60D56F4A-2F27-4B3A-9A8E-68508B9E3FE3}"/>
              </a:ext>
            </a:extLst>
          </p:cNvPr>
          <p:cNvPicPr>
            <a:picLocks noChangeAspect="1"/>
          </p:cNvPicPr>
          <p:nvPr/>
        </p:nvPicPr>
        <p:blipFill>
          <a:blip r:embed="rId2"/>
          <a:stretch>
            <a:fillRect/>
          </a:stretch>
        </p:blipFill>
        <p:spPr>
          <a:xfrm>
            <a:off x="838200" y="240121"/>
            <a:ext cx="1511939" cy="1518036"/>
          </a:xfrm>
          <a:prstGeom prst="rect">
            <a:avLst/>
          </a:prstGeom>
        </p:spPr>
      </p:pic>
    </p:spTree>
    <p:extLst>
      <p:ext uri="{BB962C8B-B14F-4D97-AF65-F5344CB8AC3E}">
        <p14:creationId xmlns:p14="http://schemas.microsoft.com/office/powerpoint/2010/main" val="102076104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EB0F3D-8152-475F-98E1-BD9276E07748}"/>
              </a:ext>
            </a:extLst>
          </p:cNvPr>
          <p:cNvSpPr>
            <a:spLocks noGrp="1"/>
          </p:cNvSpPr>
          <p:nvPr>
            <p:ph type="title"/>
          </p:nvPr>
        </p:nvSpPr>
        <p:spPr>
          <a:solidFill>
            <a:srgbClr val="CCCC00"/>
          </a:solidFill>
        </p:spPr>
        <p:txBody>
          <a:bodyPr/>
          <a:lstStyle/>
          <a:p>
            <a:pPr algn="ctr"/>
            <a:r>
              <a:rPr lang="en-GB" dirty="0"/>
              <a:t>Settling in</a:t>
            </a:r>
          </a:p>
        </p:txBody>
      </p:sp>
      <p:sp>
        <p:nvSpPr>
          <p:cNvPr id="3" name="Content Placeholder 2">
            <a:extLst>
              <a:ext uri="{FF2B5EF4-FFF2-40B4-BE49-F238E27FC236}">
                <a16:creationId xmlns:a16="http://schemas.microsoft.com/office/drawing/2014/main" id="{357FF790-6520-4624-9C1E-1DA1D49DABAB}"/>
              </a:ext>
            </a:extLst>
          </p:cNvPr>
          <p:cNvSpPr>
            <a:spLocks noGrp="1"/>
          </p:cNvSpPr>
          <p:nvPr>
            <p:ph idx="1"/>
          </p:nvPr>
        </p:nvSpPr>
        <p:spPr>
          <a:solidFill>
            <a:srgbClr val="CCCC00"/>
          </a:solidFill>
        </p:spPr>
        <p:txBody>
          <a:bodyPr>
            <a:normAutofit/>
          </a:bodyPr>
          <a:lstStyle/>
          <a:p>
            <a:pPr marL="0" indent="0">
              <a:buNone/>
            </a:pPr>
            <a:r>
              <a:rPr lang="en-GB" dirty="0"/>
              <a:t>We fully appreciate how difficult it may be for you and your child to settle back in to nursery life or if they have not been before to adapt to their new environment.</a:t>
            </a:r>
          </a:p>
          <a:p>
            <a:pPr marL="0" indent="0">
              <a:buNone/>
            </a:pPr>
            <a:r>
              <a:rPr lang="en-GB" dirty="0"/>
              <a:t>We will work with you to settle your child and do not expect you to have to drop your child at the gate and leave should they be upset. Staff will be on hand advise you of the arrangements for this should you need to help settle your child on the day.</a:t>
            </a:r>
          </a:p>
          <a:p>
            <a:pPr marL="0" indent="0">
              <a:buNone/>
            </a:pPr>
            <a:r>
              <a:rPr lang="en-GB" dirty="0"/>
              <a:t>We are delighted that we will able to have some Stay, Play and Learn sessions this term – this will give parents an opportunity to join us for a short session. More info on this soon!</a:t>
            </a:r>
          </a:p>
        </p:txBody>
      </p:sp>
      <p:pic>
        <p:nvPicPr>
          <p:cNvPr id="5" name="Picture 4">
            <a:extLst>
              <a:ext uri="{FF2B5EF4-FFF2-40B4-BE49-F238E27FC236}">
                <a16:creationId xmlns:a16="http://schemas.microsoft.com/office/drawing/2014/main" id="{253693A3-0E37-4869-91D0-F41216F38308}"/>
              </a:ext>
            </a:extLst>
          </p:cNvPr>
          <p:cNvPicPr>
            <a:picLocks noChangeAspect="1"/>
          </p:cNvPicPr>
          <p:nvPr/>
        </p:nvPicPr>
        <p:blipFill>
          <a:blip r:embed="rId2"/>
          <a:stretch>
            <a:fillRect/>
          </a:stretch>
        </p:blipFill>
        <p:spPr>
          <a:xfrm>
            <a:off x="838200" y="172652"/>
            <a:ext cx="1511939" cy="1518036"/>
          </a:xfrm>
          <a:prstGeom prst="rect">
            <a:avLst/>
          </a:prstGeom>
        </p:spPr>
      </p:pic>
    </p:spTree>
    <p:extLst>
      <p:ext uri="{BB962C8B-B14F-4D97-AF65-F5344CB8AC3E}">
        <p14:creationId xmlns:p14="http://schemas.microsoft.com/office/powerpoint/2010/main" val="75059801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B3A34D-074F-4C6A-AFF9-8E2530EA75D8}"/>
              </a:ext>
            </a:extLst>
          </p:cNvPr>
          <p:cNvSpPr>
            <a:spLocks noGrp="1"/>
          </p:cNvSpPr>
          <p:nvPr>
            <p:ph type="title"/>
          </p:nvPr>
        </p:nvSpPr>
        <p:spPr>
          <a:solidFill>
            <a:srgbClr val="FFC000"/>
          </a:solidFill>
        </p:spPr>
        <p:txBody>
          <a:bodyPr/>
          <a:lstStyle/>
          <a:p>
            <a:r>
              <a:rPr lang="en-GB" dirty="0"/>
              <a:t>Communications with parents</a:t>
            </a:r>
          </a:p>
        </p:txBody>
      </p:sp>
      <p:sp>
        <p:nvSpPr>
          <p:cNvPr id="3" name="Content Placeholder 2">
            <a:extLst>
              <a:ext uri="{FF2B5EF4-FFF2-40B4-BE49-F238E27FC236}">
                <a16:creationId xmlns:a16="http://schemas.microsoft.com/office/drawing/2014/main" id="{B7B97271-2EC7-45D7-A0B5-B7730A3D2180}"/>
              </a:ext>
            </a:extLst>
          </p:cNvPr>
          <p:cNvSpPr>
            <a:spLocks noGrp="1"/>
          </p:cNvSpPr>
          <p:nvPr>
            <p:ph idx="1"/>
          </p:nvPr>
        </p:nvSpPr>
        <p:spPr>
          <a:solidFill>
            <a:srgbClr val="FFC000"/>
          </a:solidFill>
        </p:spPr>
        <p:txBody>
          <a:bodyPr>
            <a:normAutofit fontScale="77500" lnSpcReduction="20000"/>
          </a:bodyPr>
          <a:lstStyle/>
          <a:p>
            <a:pPr marL="0" indent="0">
              <a:buNone/>
            </a:pPr>
            <a:r>
              <a:rPr lang="en-GB" dirty="0"/>
              <a:t>These safety measures that are required at present will mean you may have less contact with staff than you usually would have but please do let us know if you would like a longer chat/catch up – we can arrange for this to happen in a suitable, socially distanced manner.</a:t>
            </a:r>
          </a:p>
          <a:p>
            <a:pPr marL="0" indent="0">
              <a:buNone/>
            </a:pPr>
            <a:endParaRPr lang="en-GB" dirty="0"/>
          </a:p>
          <a:p>
            <a:pPr marL="0" indent="0">
              <a:buNone/>
            </a:pPr>
            <a:r>
              <a:rPr lang="en-GB" dirty="0"/>
              <a:t>We aim to update our BLOG weekly – please do subscribe to this if you have not already done so to see some of the activities your child will have been involved with.</a:t>
            </a:r>
          </a:p>
          <a:p>
            <a:pPr marL="0" indent="0">
              <a:buNone/>
            </a:pPr>
            <a:r>
              <a:rPr lang="en-GB" dirty="0"/>
              <a:t>Where possible we hope that your child’s keyworker will be able to see them out at the end of the day and give you a brief overview of their day. This may not always be possible, depending on staffing so do please just get in touch if you have any questions etc..</a:t>
            </a:r>
          </a:p>
          <a:p>
            <a:pPr marL="0" indent="0">
              <a:buNone/>
            </a:pPr>
            <a:endParaRPr lang="en-GB" dirty="0"/>
          </a:p>
          <a:p>
            <a:pPr marL="0" indent="0">
              <a:buNone/>
            </a:pPr>
            <a:r>
              <a:rPr lang="en-GB" dirty="0"/>
              <a:t>Within the first 6 weeks of your child attending nursery your keyworker will be in touch to arrange a catch up with you abut how they are getting on at nursery. This will also give you an opportunity to have any questions answered and raise any concerns.</a:t>
            </a:r>
          </a:p>
          <a:p>
            <a:endParaRPr lang="en-GB" dirty="0"/>
          </a:p>
        </p:txBody>
      </p:sp>
    </p:spTree>
    <p:extLst>
      <p:ext uri="{BB962C8B-B14F-4D97-AF65-F5344CB8AC3E}">
        <p14:creationId xmlns:p14="http://schemas.microsoft.com/office/powerpoint/2010/main" val="383037349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909B5F-D737-4D8D-85DB-FD82F040421F}"/>
              </a:ext>
            </a:extLst>
          </p:cNvPr>
          <p:cNvSpPr>
            <a:spLocks noGrp="1"/>
          </p:cNvSpPr>
          <p:nvPr>
            <p:ph type="title"/>
          </p:nvPr>
        </p:nvSpPr>
        <p:spPr>
          <a:solidFill>
            <a:srgbClr val="FF9966"/>
          </a:solidFill>
        </p:spPr>
        <p:txBody>
          <a:bodyPr>
            <a:normAutofit/>
          </a:bodyPr>
          <a:lstStyle/>
          <a:p>
            <a:pPr algn="ctr"/>
            <a:r>
              <a:rPr lang="en-GB" sz="4000" dirty="0"/>
              <a:t>Increased infection control measures </a:t>
            </a:r>
          </a:p>
        </p:txBody>
      </p:sp>
      <p:sp>
        <p:nvSpPr>
          <p:cNvPr id="3" name="Content Placeholder 2">
            <a:extLst>
              <a:ext uri="{FF2B5EF4-FFF2-40B4-BE49-F238E27FC236}">
                <a16:creationId xmlns:a16="http://schemas.microsoft.com/office/drawing/2014/main" id="{03816B82-5F50-471E-B9C9-3FF8CC14E237}"/>
              </a:ext>
            </a:extLst>
          </p:cNvPr>
          <p:cNvSpPr>
            <a:spLocks noGrp="1"/>
          </p:cNvSpPr>
          <p:nvPr>
            <p:ph idx="1"/>
          </p:nvPr>
        </p:nvSpPr>
        <p:spPr>
          <a:solidFill>
            <a:srgbClr val="FF9966"/>
          </a:solidFill>
        </p:spPr>
        <p:txBody>
          <a:bodyPr>
            <a:normAutofit fontScale="92500" lnSpcReduction="20000"/>
          </a:bodyPr>
          <a:lstStyle/>
          <a:p>
            <a:r>
              <a:rPr lang="en-GB" dirty="0"/>
              <a:t>Handwashing: Your child will be required to wash hands (for 20 seconds) after arriving at the centre, after being outside, before and after snacks and meals, before and after playing with particular activities (</a:t>
            </a:r>
            <a:r>
              <a:rPr lang="en-GB" dirty="0" err="1"/>
              <a:t>sand,water</a:t>
            </a:r>
            <a:r>
              <a:rPr lang="en-GB" dirty="0"/>
              <a:t>, playdough, painting) after toileting and if they change rooms/areas. We appreciate this is a lot of extra handwashing and will be providing gentle, paraben free hand soap to help avoid skin irritations.</a:t>
            </a:r>
          </a:p>
          <a:p>
            <a:endParaRPr lang="en-GB" dirty="0"/>
          </a:p>
          <a:p>
            <a:r>
              <a:rPr lang="en-GB" dirty="0"/>
              <a:t>Staff will be following a strict cleaning schedule to clean and disinfect all areas, equipment and frequently touched surfaces.</a:t>
            </a:r>
          </a:p>
          <a:p>
            <a:endParaRPr lang="en-GB" dirty="0"/>
          </a:p>
          <a:p>
            <a:r>
              <a:rPr lang="en-GB" dirty="0"/>
              <a:t>Children will be encouraged to cough/sneeze into a tissue or their elbow. All tissues will be disposed of immediately. </a:t>
            </a:r>
          </a:p>
        </p:txBody>
      </p:sp>
      <p:pic>
        <p:nvPicPr>
          <p:cNvPr id="5" name="Picture 4">
            <a:extLst>
              <a:ext uri="{FF2B5EF4-FFF2-40B4-BE49-F238E27FC236}">
                <a16:creationId xmlns:a16="http://schemas.microsoft.com/office/drawing/2014/main" id="{5F54C5A2-7396-43CC-9841-AB3B8BD1C163}"/>
              </a:ext>
            </a:extLst>
          </p:cNvPr>
          <p:cNvPicPr>
            <a:picLocks noChangeAspect="1"/>
          </p:cNvPicPr>
          <p:nvPr/>
        </p:nvPicPr>
        <p:blipFill>
          <a:blip r:embed="rId2"/>
          <a:stretch>
            <a:fillRect/>
          </a:stretch>
        </p:blipFill>
        <p:spPr>
          <a:xfrm>
            <a:off x="683624" y="268888"/>
            <a:ext cx="1511939" cy="1518036"/>
          </a:xfrm>
          <a:prstGeom prst="rect">
            <a:avLst/>
          </a:prstGeom>
        </p:spPr>
      </p:pic>
    </p:spTree>
    <p:extLst>
      <p:ext uri="{BB962C8B-B14F-4D97-AF65-F5344CB8AC3E}">
        <p14:creationId xmlns:p14="http://schemas.microsoft.com/office/powerpoint/2010/main" val="192117913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5D050B-5604-4D04-B1FB-14624820B0CE}"/>
              </a:ext>
            </a:extLst>
          </p:cNvPr>
          <p:cNvSpPr>
            <a:spLocks noGrp="1"/>
          </p:cNvSpPr>
          <p:nvPr>
            <p:ph type="title"/>
          </p:nvPr>
        </p:nvSpPr>
        <p:spPr>
          <a:xfrm>
            <a:off x="838200" y="263762"/>
            <a:ext cx="10515600" cy="1325563"/>
          </a:xfrm>
          <a:solidFill>
            <a:srgbClr val="FFFF00"/>
          </a:solidFill>
        </p:spPr>
        <p:txBody>
          <a:bodyPr/>
          <a:lstStyle/>
          <a:p>
            <a:pPr algn="ctr"/>
            <a:r>
              <a:rPr lang="en-GB" dirty="0"/>
              <a:t>Visitors to the centre</a:t>
            </a:r>
          </a:p>
        </p:txBody>
      </p:sp>
      <p:sp>
        <p:nvSpPr>
          <p:cNvPr id="3" name="Content Placeholder 2">
            <a:extLst>
              <a:ext uri="{FF2B5EF4-FFF2-40B4-BE49-F238E27FC236}">
                <a16:creationId xmlns:a16="http://schemas.microsoft.com/office/drawing/2014/main" id="{D5CBE172-AC8B-424D-8B3D-B646FFD88D62}"/>
              </a:ext>
            </a:extLst>
          </p:cNvPr>
          <p:cNvSpPr>
            <a:spLocks noGrp="1"/>
          </p:cNvSpPr>
          <p:nvPr>
            <p:ph idx="1"/>
          </p:nvPr>
        </p:nvSpPr>
        <p:spPr>
          <a:solidFill>
            <a:srgbClr val="FFFF00"/>
          </a:solidFill>
        </p:spPr>
        <p:txBody>
          <a:bodyPr>
            <a:normAutofit/>
          </a:bodyPr>
          <a:lstStyle/>
          <a:p>
            <a:r>
              <a:rPr lang="en-GB" dirty="0"/>
              <a:t>Specialist visitors including allied health professionals and quality improvement officers can now visit the centre. </a:t>
            </a:r>
          </a:p>
          <a:p>
            <a:endParaRPr lang="en-GB" dirty="0"/>
          </a:p>
          <a:p>
            <a:r>
              <a:rPr lang="en-GB" dirty="0"/>
              <a:t>Our music teachers will also be able to join us this term – singing both indoors and outdoors is now permitted so we look forward to song time again!</a:t>
            </a:r>
          </a:p>
          <a:p>
            <a:endParaRPr lang="en-GB" dirty="0"/>
          </a:p>
          <a:p>
            <a:pPr marL="0" indent="0">
              <a:buNone/>
            </a:pPr>
            <a:endParaRPr lang="en-GB" dirty="0"/>
          </a:p>
          <a:p>
            <a:endParaRPr lang="en-GB" dirty="0"/>
          </a:p>
          <a:p>
            <a:pPr marL="0" indent="0">
              <a:buNone/>
            </a:pPr>
            <a:endParaRPr lang="en-GB" dirty="0"/>
          </a:p>
          <a:p>
            <a:endParaRPr lang="en-GB" dirty="0"/>
          </a:p>
        </p:txBody>
      </p:sp>
      <p:pic>
        <p:nvPicPr>
          <p:cNvPr id="5" name="Picture 4">
            <a:extLst>
              <a:ext uri="{FF2B5EF4-FFF2-40B4-BE49-F238E27FC236}">
                <a16:creationId xmlns:a16="http://schemas.microsoft.com/office/drawing/2014/main" id="{BAB4A69F-D4D6-4821-BA1C-A4C26693FECC}"/>
              </a:ext>
            </a:extLst>
          </p:cNvPr>
          <p:cNvPicPr>
            <a:picLocks noChangeAspect="1"/>
          </p:cNvPicPr>
          <p:nvPr/>
        </p:nvPicPr>
        <p:blipFill>
          <a:blip r:embed="rId2"/>
          <a:stretch>
            <a:fillRect/>
          </a:stretch>
        </p:blipFill>
        <p:spPr>
          <a:xfrm>
            <a:off x="838200" y="240121"/>
            <a:ext cx="1511939" cy="1518036"/>
          </a:xfrm>
          <a:prstGeom prst="rect">
            <a:avLst/>
          </a:prstGeom>
        </p:spPr>
      </p:pic>
    </p:spTree>
    <p:extLst>
      <p:ext uri="{BB962C8B-B14F-4D97-AF65-F5344CB8AC3E}">
        <p14:creationId xmlns:p14="http://schemas.microsoft.com/office/powerpoint/2010/main" val="259848426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112</TotalTime>
  <Words>1230</Words>
  <Application>Microsoft Office PowerPoint</Application>
  <PresentationFormat>Widescreen</PresentationFormat>
  <Paragraphs>79</Paragraphs>
  <Slides>13</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13</vt:i4>
      </vt:variant>
    </vt:vector>
  </HeadingPairs>
  <TitlesOfParts>
    <vt:vector size="17" baseType="lpstr">
      <vt:lpstr>Arial</vt:lpstr>
      <vt:lpstr>Calibri</vt:lpstr>
      <vt:lpstr>Calibri Light</vt:lpstr>
      <vt:lpstr>Office Theme</vt:lpstr>
      <vt:lpstr>Welcome back to Glen Urquhart Childcare Centre</vt:lpstr>
      <vt:lpstr>Staying Vigilant</vt:lpstr>
      <vt:lpstr>Drop off &amp; pick up</vt:lpstr>
      <vt:lpstr>            Entry Arrangements</vt:lpstr>
      <vt:lpstr>             Exit Arrangements</vt:lpstr>
      <vt:lpstr>Settling in</vt:lpstr>
      <vt:lpstr>Communications with parents</vt:lpstr>
      <vt:lpstr>Increased infection control measures </vt:lpstr>
      <vt:lpstr>Visitors to the centre</vt:lpstr>
      <vt:lpstr>Blended Placements</vt:lpstr>
      <vt:lpstr>Belongings from home</vt:lpstr>
      <vt:lpstr>Lunches</vt:lpstr>
      <vt:lpstr>Any questions?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Welcome back to Glen Urquhart Childcare Centre</dc:title>
  <dc:creator>Audrey MacLennan</dc:creator>
  <cp:lastModifiedBy>Audrey MacLennan</cp:lastModifiedBy>
  <cp:revision>18</cp:revision>
  <dcterms:created xsi:type="dcterms:W3CDTF">2020-08-07T17:23:53Z</dcterms:created>
  <dcterms:modified xsi:type="dcterms:W3CDTF">2021-08-12T15:40:12Z</dcterms:modified>
</cp:coreProperties>
</file>