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8" r:id="rId3"/>
    <p:sldId id="267" r:id="rId4"/>
    <p:sldId id="260" r:id="rId5"/>
    <p:sldId id="257" r:id="rId6"/>
    <p:sldId id="265" r:id="rId7"/>
    <p:sldId id="259" r:id="rId8"/>
    <p:sldId id="262" r:id="rId9"/>
    <p:sldId id="261" r:id="rId10"/>
    <p:sldId id="263" r:id="rId11"/>
    <p:sldId id="264" r:id="rId12"/>
    <p:sldId id="266"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99"/>
    <a:srgbClr val="CCFFFF"/>
    <a:srgbClr val="99CCFF"/>
    <a:srgbClr val="FFFFCC"/>
    <a:srgbClr val="FF7C80"/>
    <a:srgbClr val="CCCC00"/>
    <a:srgbClr val="FF5050"/>
    <a:srgbClr val="33CCCC"/>
    <a:srgbClr val="FF9966"/>
    <a:srgbClr val="FF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18EB197-A705-4B0E-B6CA-77C83C196D92}" v="7" dt="2021-02-17T20:59:44.09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81" autoAdjust="0"/>
    <p:restoredTop sz="86491" autoAdjust="0"/>
  </p:normalViewPr>
  <p:slideViewPr>
    <p:cSldViewPr snapToGrid="0">
      <p:cViewPr varScale="1">
        <p:scale>
          <a:sx n="66" d="100"/>
          <a:sy n="66" d="100"/>
        </p:scale>
        <p:origin x="102" y="228"/>
      </p:cViewPr>
      <p:guideLst/>
    </p:cSldViewPr>
  </p:slideViewPr>
  <p:outlineViewPr>
    <p:cViewPr>
      <p:scale>
        <a:sx n="33" d="100"/>
        <a:sy n="33" d="100"/>
      </p:scale>
      <p:origin x="0" y="-4476"/>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A76C02-ADC9-41F1-9109-B6C6273B15C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A6B99946-9269-4400-9BC9-092150DDB00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6ACDD6AF-FC00-459B-9ABB-25A1A19C7169}"/>
              </a:ext>
            </a:extLst>
          </p:cNvPr>
          <p:cNvSpPr>
            <a:spLocks noGrp="1"/>
          </p:cNvSpPr>
          <p:nvPr>
            <p:ph type="dt" sz="half" idx="10"/>
          </p:nvPr>
        </p:nvSpPr>
        <p:spPr/>
        <p:txBody>
          <a:bodyPr/>
          <a:lstStyle/>
          <a:p>
            <a:fld id="{ADDA3E4F-4373-495D-AB4B-C964646442F9}" type="datetimeFigureOut">
              <a:rPr lang="en-GB" smtClean="0"/>
              <a:t>18/02/2021</a:t>
            </a:fld>
            <a:endParaRPr lang="en-GB"/>
          </a:p>
        </p:txBody>
      </p:sp>
      <p:sp>
        <p:nvSpPr>
          <p:cNvPr id="5" name="Footer Placeholder 4">
            <a:extLst>
              <a:ext uri="{FF2B5EF4-FFF2-40B4-BE49-F238E27FC236}">
                <a16:creationId xmlns:a16="http://schemas.microsoft.com/office/drawing/2014/main" id="{7FEF7E52-3F4C-4B5C-B656-2A34843E3AF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7BEA8AB-4DC6-480E-9481-B3BF26731EB3}"/>
              </a:ext>
            </a:extLst>
          </p:cNvPr>
          <p:cNvSpPr>
            <a:spLocks noGrp="1"/>
          </p:cNvSpPr>
          <p:nvPr>
            <p:ph type="sldNum" sz="quarter" idx="12"/>
          </p:nvPr>
        </p:nvSpPr>
        <p:spPr/>
        <p:txBody>
          <a:bodyPr/>
          <a:lstStyle/>
          <a:p>
            <a:fld id="{D6D6F5C9-E5C3-439C-8C67-E084431760BE}" type="slidenum">
              <a:rPr lang="en-GB" smtClean="0"/>
              <a:t>‹#›</a:t>
            </a:fld>
            <a:endParaRPr lang="en-GB"/>
          </a:p>
        </p:txBody>
      </p:sp>
    </p:spTree>
    <p:extLst>
      <p:ext uri="{BB962C8B-B14F-4D97-AF65-F5344CB8AC3E}">
        <p14:creationId xmlns:p14="http://schemas.microsoft.com/office/powerpoint/2010/main" val="22651476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880062-5EC8-4BF6-A452-C69F806DEDC4}"/>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F3B6043-2CBA-4BE0-B013-5431803FC95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40399FA-3958-41C9-A081-F9B4E8FFEFFA}"/>
              </a:ext>
            </a:extLst>
          </p:cNvPr>
          <p:cNvSpPr>
            <a:spLocks noGrp="1"/>
          </p:cNvSpPr>
          <p:nvPr>
            <p:ph type="dt" sz="half" idx="10"/>
          </p:nvPr>
        </p:nvSpPr>
        <p:spPr/>
        <p:txBody>
          <a:bodyPr/>
          <a:lstStyle/>
          <a:p>
            <a:fld id="{ADDA3E4F-4373-495D-AB4B-C964646442F9}" type="datetimeFigureOut">
              <a:rPr lang="en-GB" smtClean="0"/>
              <a:t>18/02/2021</a:t>
            </a:fld>
            <a:endParaRPr lang="en-GB"/>
          </a:p>
        </p:txBody>
      </p:sp>
      <p:sp>
        <p:nvSpPr>
          <p:cNvPr id="5" name="Footer Placeholder 4">
            <a:extLst>
              <a:ext uri="{FF2B5EF4-FFF2-40B4-BE49-F238E27FC236}">
                <a16:creationId xmlns:a16="http://schemas.microsoft.com/office/drawing/2014/main" id="{C457E540-C8A4-4179-A8B4-15133C227F0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90207CA-3D95-4164-A2FA-B4117B7357BC}"/>
              </a:ext>
            </a:extLst>
          </p:cNvPr>
          <p:cNvSpPr>
            <a:spLocks noGrp="1"/>
          </p:cNvSpPr>
          <p:nvPr>
            <p:ph type="sldNum" sz="quarter" idx="12"/>
          </p:nvPr>
        </p:nvSpPr>
        <p:spPr/>
        <p:txBody>
          <a:bodyPr/>
          <a:lstStyle/>
          <a:p>
            <a:fld id="{D6D6F5C9-E5C3-439C-8C67-E084431760BE}" type="slidenum">
              <a:rPr lang="en-GB" smtClean="0"/>
              <a:t>‹#›</a:t>
            </a:fld>
            <a:endParaRPr lang="en-GB"/>
          </a:p>
        </p:txBody>
      </p:sp>
    </p:spTree>
    <p:extLst>
      <p:ext uri="{BB962C8B-B14F-4D97-AF65-F5344CB8AC3E}">
        <p14:creationId xmlns:p14="http://schemas.microsoft.com/office/powerpoint/2010/main" val="38955506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AEC56B9-A6F0-4093-817E-E165536F716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A2C63E0-1386-4680-A912-3DE582F1F61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FE1A072-17CC-4E70-A9D4-548FD7412353}"/>
              </a:ext>
            </a:extLst>
          </p:cNvPr>
          <p:cNvSpPr>
            <a:spLocks noGrp="1"/>
          </p:cNvSpPr>
          <p:nvPr>
            <p:ph type="dt" sz="half" idx="10"/>
          </p:nvPr>
        </p:nvSpPr>
        <p:spPr/>
        <p:txBody>
          <a:bodyPr/>
          <a:lstStyle/>
          <a:p>
            <a:fld id="{ADDA3E4F-4373-495D-AB4B-C964646442F9}" type="datetimeFigureOut">
              <a:rPr lang="en-GB" smtClean="0"/>
              <a:t>18/02/2021</a:t>
            </a:fld>
            <a:endParaRPr lang="en-GB"/>
          </a:p>
        </p:txBody>
      </p:sp>
      <p:sp>
        <p:nvSpPr>
          <p:cNvPr id="5" name="Footer Placeholder 4">
            <a:extLst>
              <a:ext uri="{FF2B5EF4-FFF2-40B4-BE49-F238E27FC236}">
                <a16:creationId xmlns:a16="http://schemas.microsoft.com/office/drawing/2014/main" id="{86A13DC4-8B98-4973-9F0A-88C61820BE1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85DF6FC-2F8D-4C68-8799-D24B37FA97F1}"/>
              </a:ext>
            </a:extLst>
          </p:cNvPr>
          <p:cNvSpPr>
            <a:spLocks noGrp="1"/>
          </p:cNvSpPr>
          <p:nvPr>
            <p:ph type="sldNum" sz="quarter" idx="12"/>
          </p:nvPr>
        </p:nvSpPr>
        <p:spPr/>
        <p:txBody>
          <a:bodyPr/>
          <a:lstStyle/>
          <a:p>
            <a:fld id="{D6D6F5C9-E5C3-439C-8C67-E084431760BE}" type="slidenum">
              <a:rPr lang="en-GB" smtClean="0"/>
              <a:t>‹#›</a:t>
            </a:fld>
            <a:endParaRPr lang="en-GB"/>
          </a:p>
        </p:txBody>
      </p:sp>
    </p:spTree>
    <p:extLst>
      <p:ext uri="{BB962C8B-B14F-4D97-AF65-F5344CB8AC3E}">
        <p14:creationId xmlns:p14="http://schemas.microsoft.com/office/powerpoint/2010/main" val="17161233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A5CB55-86BE-4424-ADF1-09CFDE6A314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23C312C-D41E-47DB-A1E8-89AC3B53264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B4F8A13-9CB6-4346-92AF-123F3F671FE3}"/>
              </a:ext>
            </a:extLst>
          </p:cNvPr>
          <p:cNvSpPr>
            <a:spLocks noGrp="1"/>
          </p:cNvSpPr>
          <p:nvPr>
            <p:ph type="dt" sz="half" idx="10"/>
          </p:nvPr>
        </p:nvSpPr>
        <p:spPr/>
        <p:txBody>
          <a:bodyPr/>
          <a:lstStyle/>
          <a:p>
            <a:fld id="{ADDA3E4F-4373-495D-AB4B-C964646442F9}" type="datetimeFigureOut">
              <a:rPr lang="en-GB" smtClean="0"/>
              <a:t>18/02/2021</a:t>
            </a:fld>
            <a:endParaRPr lang="en-GB"/>
          </a:p>
        </p:txBody>
      </p:sp>
      <p:sp>
        <p:nvSpPr>
          <p:cNvPr id="5" name="Footer Placeholder 4">
            <a:extLst>
              <a:ext uri="{FF2B5EF4-FFF2-40B4-BE49-F238E27FC236}">
                <a16:creationId xmlns:a16="http://schemas.microsoft.com/office/drawing/2014/main" id="{8BC1EA52-1CBA-4F23-870C-E38CC2B91B3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44E9883-2B4B-4359-A8CE-4C31BCCB3CA1}"/>
              </a:ext>
            </a:extLst>
          </p:cNvPr>
          <p:cNvSpPr>
            <a:spLocks noGrp="1"/>
          </p:cNvSpPr>
          <p:nvPr>
            <p:ph type="sldNum" sz="quarter" idx="12"/>
          </p:nvPr>
        </p:nvSpPr>
        <p:spPr/>
        <p:txBody>
          <a:bodyPr/>
          <a:lstStyle/>
          <a:p>
            <a:fld id="{D6D6F5C9-E5C3-439C-8C67-E084431760BE}" type="slidenum">
              <a:rPr lang="en-GB" smtClean="0"/>
              <a:t>‹#›</a:t>
            </a:fld>
            <a:endParaRPr lang="en-GB"/>
          </a:p>
        </p:txBody>
      </p:sp>
    </p:spTree>
    <p:extLst>
      <p:ext uri="{BB962C8B-B14F-4D97-AF65-F5344CB8AC3E}">
        <p14:creationId xmlns:p14="http://schemas.microsoft.com/office/powerpoint/2010/main" val="34024865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003F69-C905-4A44-B1C0-9D5A40877DA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6A90C8B3-4E2A-4F4E-A371-616691A470A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DB202CC-0FDE-4011-B7D8-7610209CD3C4}"/>
              </a:ext>
            </a:extLst>
          </p:cNvPr>
          <p:cNvSpPr>
            <a:spLocks noGrp="1"/>
          </p:cNvSpPr>
          <p:nvPr>
            <p:ph type="dt" sz="half" idx="10"/>
          </p:nvPr>
        </p:nvSpPr>
        <p:spPr/>
        <p:txBody>
          <a:bodyPr/>
          <a:lstStyle/>
          <a:p>
            <a:fld id="{ADDA3E4F-4373-495D-AB4B-C964646442F9}" type="datetimeFigureOut">
              <a:rPr lang="en-GB" smtClean="0"/>
              <a:t>18/02/2021</a:t>
            </a:fld>
            <a:endParaRPr lang="en-GB"/>
          </a:p>
        </p:txBody>
      </p:sp>
      <p:sp>
        <p:nvSpPr>
          <p:cNvPr id="5" name="Footer Placeholder 4">
            <a:extLst>
              <a:ext uri="{FF2B5EF4-FFF2-40B4-BE49-F238E27FC236}">
                <a16:creationId xmlns:a16="http://schemas.microsoft.com/office/drawing/2014/main" id="{99D58500-0D80-4983-BED1-2B07AB95393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712E2C5-E682-4060-8426-2A5CBA4F7DA9}"/>
              </a:ext>
            </a:extLst>
          </p:cNvPr>
          <p:cNvSpPr>
            <a:spLocks noGrp="1"/>
          </p:cNvSpPr>
          <p:nvPr>
            <p:ph type="sldNum" sz="quarter" idx="12"/>
          </p:nvPr>
        </p:nvSpPr>
        <p:spPr/>
        <p:txBody>
          <a:bodyPr/>
          <a:lstStyle/>
          <a:p>
            <a:fld id="{D6D6F5C9-E5C3-439C-8C67-E084431760BE}" type="slidenum">
              <a:rPr lang="en-GB" smtClean="0"/>
              <a:t>‹#›</a:t>
            </a:fld>
            <a:endParaRPr lang="en-GB"/>
          </a:p>
        </p:txBody>
      </p:sp>
    </p:spTree>
    <p:extLst>
      <p:ext uri="{BB962C8B-B14F-4D97-AF65-F5344CB8AC3E}">
        <p14:creationId xmlns:p14="http://schemas.microsoft.com/office/powerpoint/2010/main" val="37101154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BFDB39-768E-4452-BFDC-C4A190F8755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2956FBD-D914-4EB1-8E8D-BCA8AE656D0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723A260B-347A-41BD-986D-5324A8B5213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99649339-DA0F-4C02-AA96-DF228CD0DB1A}"/>
              </a:ext>
            </a:extLst>
          </p:cNvPr>
          <p:cNvSpPr>
            <a:spLocks noGrp="1"/>
          </p:cNvSpPr>
          <p:nvPr>
            <p:ph type="dt" sz="half" idx="10"/>
          </p:nvPr>
        </p:nvSpPr>
        <p:spPr/>
        <p:txBody>
          <a:bodyPr/>
          <a:lstStyle/>
          <a:p>
            <a:fld id="{ADDA3E4F-4373-495D-AB4B-C964646442F9}" type="datetimeFigureOut">
              <a:rPr lang="en-GB" smtClean="0"/>
              <a:t>18/02/2021</a:t>
            </a:fld>
            <a:endParaRPr lang="en-GB"/>
          </a:p>
        </p:txBody>
      </p:sp>
      <p:sp>
        <p:nvSpPr>
          <p:cNvPr id="6" name="Footer Placeholder 5">
            <a:extLst>
              <a:ext uri="{FF2B5EF4-FFF2-40B4-BE49-F238E27FC236}">
                <a16:creationId xmlns:a16="http://schemas.microsoft.com/office/drawing/2014/main" id="{929F343F-4373-4ABA-9766-4B82BC2D8F6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AA0E61C-966E-4B51-91D7-A27F67FD3BF2}"/>
              </a:ext>
            </a:extLst>
          </p:cNvPr>
          <p:cNvSpPr>
            <a:spLocks noGrp="1"/>
          </p:cNvSpPr>
          <p:nvPr>
            <p:ph type="sldNum" sz="quarter" idx="12"/>
          </p:nvPr>
        </p:nvSpPr>
        <p:spPr/>
        <p:txBody>
          <a:bodyPr/>
          <a:lstStyle/>
          <a:p>
            <a:fld id="{D6D6F5C9-E5C3-439C-8C67-E084431760BE}" type="slidenum">
              <a:rPr lang="en-GB" smtClean="0"/>
              <a:t>‹#›</a:t>
            </a:fld>
            <a:endParaRPr lang="en-GB"/>
          </a:p>
        </p:txBody>
      </p:sp>
    </p:spTree>
    <p:extLst>
      <p:ext uri="{BB962C8B-B14F-4D97-AF65-F5344CB8AC3E}">
        <p14:creationId xmlns:p14="http://schemas.microsoft.com/office/powerpoint/2010/main" val="42483659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259F7A-A445-449D-9A01-F42643BC3F5D}"/>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43951B9-50B8-4F59-BE3B-77858BF8518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2EA0120-4DF4-45CD-84E6-1334AA620B7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DBF95690-7FC8-42BD-9959-C485635BF0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CFFBD03-7179-4D65-96BD-C289F9A69B7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DB27FA7-20A4-432F-96BC-5F51A83F54FE}"/>
              </a:ext>
            </a:extLst>
          </p:cNvPr>
          <p:cNvSpPr>
            <a:spLocks noGrp="1"/>
          </p:cNvSpPr>
          <p:nvPr>
            <p:ph type="dt" sz="half" idx="10"/>
          </p:nvPr>
        </p:nvSpPr>
        <p:spPr/>
        <p:txBody>
          <a:bodyPr/>
          <a:lstStyle/>
          <a:p>
            <a:fld id="{ADDA3E4F-4373-495D-AB4B-C964646442F9}" type="datetimeFigureOut">
              <a:rPr lang="en-GB" smtClean="0"/>
              <a:t>18/02/2021</a:t>
            </a:fld>
            <a:endParaRPr lang="en-GB"/>
          </a:p>
        </p:txBody>
      </p:sp>
      <p:sp>
        <p:nvSpPr>
          <p:cNvPr id="8" name="Footer Placeholder 7">
            <a:extLst>
              <a:ext uri="{FF2B5EF4-FFF2-40B4-BE49-F238E27FC236}">
                <a16:creationId xmlns:a16="http://schemas.microsoft.com/office/drawing/2014/main" id="{F9679C3E-0BD9-44F7-A786-C962F8035C0D}"/>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E19C42D2-F1E4-4D13-BE5C-627BE49A793E}"/>
              </a:ext>
            </a:extLst>
          </p:cNvPr>
          <p:cNvSpPr>
            <a:spLocks noGrp="1"/>
          </p:cNvSpPr>
          <p:nvPr>
            <p:ph type="sldNum" sz="quarter" idx="12"/>
          </p:nvPr>
        </p:nvSpPr>
        <p:spPr/>
        <p:txBody>
          <a:bodyPr/>
          <a:lstStyle/>
          <a:p>
            <a:fld id="{D6D6F5C9-E5C3-439C-8C67-E084431760BE}" type="slidenum">
              <a:rPr lang="en-GB" smtClean="0"/>
              <a:t>‹#›</a:t>
            </a:fld>
            <a:endParaRPr lang="en-GB"/>
          </a:p>
        </p:txBody>
      </p:sp>
    </p:spTree>
    <p:extLst>
      <p:ext uri="{BB962C8B-B14F-4D97-AF65-F5344CB8AC3E}">
        <p14:creationId xmlns:p14="http://schemas.microsoft.com/office/powerpoint/2010/main" val="19437190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27885B-6273-40C0-B62D-A7F90731675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E9E32AA8-3D5F-4247-A078-7828E3BE15F5}"/>
              </a:ext>
            </a:extLst>
          </p:cNvPr>
          <p:cNvSpPr>
            <a:spLocks noGrp="1"/>
          </p:cNvSpPr>
          <p:nvPr>
            <p:ph type="dt" sz="half" idx="10"/>
          </p:nvPr>
        </p:nvSpPr>
        <p:spPr/>
        <p:txBody>
          <a:bodyPr/>
          <a:lstStyle/>
          <a:p>
            <a:fld id="{ADDA3E4F-4373-495D-AB4B-C964646442F9}" type="datetimeFigureOut">
              <a:rPr lang="en-GB" smtClean="0"/>
              <a:t>18/02/2021</a:t>
            </a:fld>
            <a:endParaRPr lang="en-GB"/>
          </a:p>
        </p:txBody>
      </p:sp>
      <p:sp>
        <p:nvSpPr>
          <p:cNvPr id="4" name="Footer Placeholder 3">
            <a:extLst>
              <a:ext uri="{FF2B5EF4-FFF2-40B4-BE49-F238E27FC236}">
                <a16:creationId xmlns:a16="http://schemas.microsoft.com/office/drawing/2014/main" id="{DACAD968-82B0-4F06-988A-3E8BB6BB9353}"/>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16FEBCD9-4E69-4B09-BF3A-60E9B6EB678A}"/>
              </a:ext>
            </a:extLst>
          </p:cNvPr>
          <p:cNvSpPr>
            <a:spLocks noGrp="1"/>
          </p:cNvSpPr>
          <p:nvPr>
            <p:ph type="sldNum" sz="quarter" idx="12"/>
          </p:nvPr>
        </p:nvSpPr>
        <p:spPr/>
        <p:txBody>
          <a:bodyPr/>
          <a:lstStyle/>
          <a:p>
            <a:fld id="{D6D6F5C9-E5C3-439C-8C67-E084431760BE}" type="slidenum">
              <a:rPr lang="en-GB" smtClean="0"/>
              <a:t>‹#›</a:t>
            </a:fld>
            <a:endParaRPr lang="en-GB"/>
          </a:p>
        </p:txBody>
      </p:sp>
    </p:spTree>
    <p:extLst>
      <p:ext uri="{BB962C8B-B14F-4D97-AF65-F5344CB8AC3E}">
        <p14:creationId xmlns:p14="http://schemas.microsoft.com/office/powerpoint/2010/main" val="815651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7ADCDBC-4F7C-4609-AA47-7A4569FECD57}"/>
              </a:ext>
            </a:extLst>
          </p:cNvPr>
          <p:cNvSpPr>
            <a:spLocks noGrp="1"/>
          </p:cNvSpPr>
          <p:nvPr>
            <p:ph type="dt" sz="half" idx="10"/>
          </p:nvPr>
        </p:nvSpPr>
        <p:spPr/>
        <p:txBody>
          <a:bodyPr/>
          <a:lstStyle/>
          <a:p>
            <a:fld id="{ADDA3E4F-4373-495D-AB4B-C964646442F9}" type="datetimeFigureOut">
              <a:rPr lang="en-GB" smtClean="0"/>
              <a:t>18/02/2021</a:t>
            </a:fld>
            <a:endParaRPr lang="en-GB"/>
          </a:p>
        </p:txBody>
      </p:sp>
      <p:sp>
        <p:nvSpPr>
          <p:cNvPr id="3" name="Footer Placeholder 2">
            <a:extLst>
              <a:ext uri="{FF2B5EF4-FFF2-40B4-BE49-F238E27FC236}">
                <a16:creationId xmlns:a16="http://schemas.microsoft.com/office/drawing/2014/main" id="{85BC673D-FC5B-4A01-8A48-871BF2DD101F}"/>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D563B489-A41F-428C-BD06-372A7B077C65}"/>
              </a:ext>
            </a:extLst>
          </p:cNvPr>
          <p:cNvSpPr>
            <a:spLocks noGrp="1"/>
          </p:cNvSpPr>
          <p:nvPr>
            <p:ph type="sldNum" sz="quarter" idx="12"/>
          </p:nvPr>
        </p:nvSpPr>
        <p:spPr/>
        <p:txBody>
          <a:bodyPr/>
          <a:lstStyle/>
          <a:p>
            <a:fld id="{D6D6F5C9-E5C3-439C-8C67-E084431760BE}" type="slidenum">
              <a:rPr lang="en-GB" smtClean="0"/>
              <a:t>‹#›</a:t>
            </a:fld>
            <a:endParaRPr lang="en-GB"/>
          </a:p>
        </p:txBody>
      </p:sp>
    </p:spTree>
    <p:extLst>
      <p:ext uri="{BB962C8B-B14F-4D97-AF65-F5344CB8AC3E}">
        <p14:creationId xmlns:p14="http://schemas.microsoft.com/office/powerpoint/2010/main" val="28832716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0C09AA-CB6A-423C-BC30-0AEC1615E6E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7C812738-620A-450D-AE4C-C140B2EF85C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8DDEB991-0578-4FF3-BC30-2E16F87B26D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0C8DFEE-7AEA-4742-B112-32DE95755EF5}"/>
              </a:ext>
            </a:extLst>
          </p:cNvPr>
          <p:cNvSpPr>
            <a:spLocks noGrp="1"/>
          </p:cNvSpPr>
          <p:nvPr>
            <p:ph type="dt" sz="half" idx="10"/>
          </p:nvPr>
        </p:nvSpPr>
        <p:spPr/>
        <p:txBody>
          <a:bodyPr/>
          <a:lstStyle/>
          <a:p>
            <a:fld id="{ADDA3E4F-4373-495D-AB4B-C964646442F9}" type="datetimeFigureOut">
              <a:rPr lang="en-GB" smtClean="0"/>
              <a:t>18/02/2021</a:t>
            </a:fld>
            <a:endParaRPr lang="en-GB"/>
          </a:p>
        </p:txBody>
      </p:sp>
      <p:sp>
        <p:nvSpPr>
          <p:cNvPr id="6" name="Footer Placeholder 5">
            <a:extLst>
              <a:ext uri="{FF2B5EF4-FFF2-40B4-BE49-F238E27FC236}">
                <a16:creationId xmlns:a16="http://schemas.microsoft.com/office/drawing/2014/main" id="{C369F8D3-3E5F-4C34-88FC-CBD282D492D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177CB08-AFC3-4B94-91A2-9CBA03C8DFB2}"/>
              </a:ext>
            </a:extLst>
          </p:cNvPr>
          <p:cNvSpPr>
            <a:spLocks noGrp="1"/>
          </p:cNvSpPr>
          <p:nvPr>
            <p:ph type="sldNum" sz="quarter" idx="12"/>
          </p:nvPr>
        </p:nvSpPr>
        <p:spPr/>
        <p:txBody>
          <a:bodyPr/>
          <a:lstStyle/>
          <a:p>
            <a:fld id="{D6D6F5C9-E5C3-439C-8C67-E084431760BE}" type="slidenum">
              <a:rPr lang="en-GB" smtClean="0"/>
              <a:t>‹#›</a:t>
            </a:fld>
            <a:endParaRPr lang="en-GB"/>
          </a:p>
        </p:txBody>
      </p:sp>
    </p:spTree>
    <p:extLst>
      <p:ext uri="{BB962C8B-B14F-4D97-AF65-F5344CB8AC3E}">
        <p14:creationId xmlns:p14="http://schemas.microsoft.com/office/powerpoint/2010/main" val="23526894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11C4D5-3EC3-46F1-A190-AFC312289EE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07238077-97F4-44FC-BCBD-64F50AF54B2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AB102C3B-35DA-4628-A458-F1777E8F124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E2FAE27-AC52-4039-8E57-1D01A4ADC178}"/>
              </a:ext>
            </a:extLst>
          </p:cNvPr>
          <p:cNvSpPr>
            <a:spLocks noGrp="1"/>
          </p:cNvSpPr>
          <p:nvPr>
            <p:ph type="dt" sz="half" idx="10"/>
          </p:nvPr>
        </p:nvSpPr>
        <p:spPr/>
        <p:txBody>
          <a:bodyPr/>
          <a:lstStyle/>
          <a:p>
            <a:fld id="{ADDA3E4F-4373-495D-AB4B-C964646442F9}" type="datetimeFigureOut">
              <a:rPr lang="en-GB" smtClean="0"/>
              <a:t>18/02/2021</a:t>
            </a:fld>
            <a:endParaRPr lang="en-GB"/>
          </a:p>
        </p:txBody>
      </p:sp>
      <p:sp>
        <p:nvSpPr>
          <p:cNvPr id="6" name="Footer Placeholder 5">
            <a:extLst>
              <a:ext uri="{FF2B5EF4-FFF2-40B4-BE49-F238E27FC236}">
                <a16:creationId xmlns:a16="http://schemas.microsoft.com/office/drawing/2014/main" id="{5988F169-9E11-44E9-A4A1-54004A98C49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725766C-9F00-49B3-A975-5C9EB43DC309}"/>
              </a:ext>
            </a:extLst>
          </p:cNvPr>
          <p:cNvSpPr>
            <a:spLocks noGrp="1"/>
          </p:cNvSpPr>
          <p:nvPr>
            <p:ph type="sldNum" sz="quarter" idx="12"/>
          </p:nvPr>
        </p:nvSpPr>
        <p:spPr/>
        <p:txBody>
          <a:bodyPr/>
          <a:lstStyle/>
          <a:p>
            <a:fld id="{D6D6F5C9-E5C3-439C-8C67-E084431760BE}" type="slidenum">
              <a:rPr lang="en-GB" smtClean="0"/>
              <a:t>‹#›</a:t>
            </a:fld>
            <a:endParaRPr lang="en-GB"/>
          </a:p>
        </p:txBody>
      </p:sp>
    </p:spTree>
    <p:extLst>
      <p:ext uri="{BB962C8B-B14F-4D97-AF65-F5344CB8AC3E}">
        <p14:creationId xmlns:p14="http://schemas.microsoft.com/office/powerpoint/2010/main" val="23527016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7CF55B7-56C3-4B38-9329-471B0EDA792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39672FF-A3C4-4431-B4B2-D1ED11D00B0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A489BB4-6A80-45A2-8140-FE63410058A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DDA3E4F-4373-495D-AB4B-C964646442F9}" type="datetimeFigureOut">
              <a:rPr lang="en-GB" smtClean="0"/>
              <a:t>18/02/2021</a:t>
            </a:fld>
            <a:endParaRPr lang="en-GB"/>
          </a:p>
        </p:txBody>
      </p:sp>
      <p:sp>
        <p:nvSpPr>
          <p:cNvPr id="5" name="Footer Placeholder 4">
            <a:extLst>
              <a:ext uri="{FF2B5EF4-FFF2-40B4-BE49-F238E27FC236}">
                <a16:creationId xmlns:a16="http://schemas.microsoft.com/office/drawing/2014/main" id="{98E011FA-71C3-4729-97B0-706463E2200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18FCA928-6970-46AC-8120-530EAE2EA38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D6F5C9-E5C3-439C-8C67-E084431760BE}" type="slidenum">
              <a:rPr lang="en-GB" smtClean="0"/>
              <a:t>‹#›</a:t>
            </a:fld>
            <a:endParaRPr lang="en-GB"/>
          </a:p>
        </p:txBody>
      </p:sp>
    </p:spTree>
    <p:extLst>
      <p:ext uri="{BB962C8B-B14F-4D97-AF65-F5344CB8AC3E}">
        <p14:creationId xmlns:p14="http://schemas.microsoft.com/office/powerpoint/2010/main" val="37022955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7BF646-12E5-45A4-8E62-A7EB3EC26B29}"/>
              </a:ext>
            </a:extLst>
          </p:cNvPr>
          <p:cNvSpPr>
            <a:spLocks noGrp="1"/>
          </p:cNvSpPr>
          <p:nvPr>
            <p:ph type="ctrTitle"/>
          </p:nvPr>
        </p:nvSpPr>
        <p:spPr/>
        <p:txBody>
          <a:bodyPr/>
          <a:lstStyle/>
          <a:p>
            <a:r>
              <a:rPr lang="en-GB" dirty="0"/>
              <a:t>Welcome back to Glen Urquhart Childcare Centre</a:t>
            </a:r>
          </a:p>
        </p:txBody>
      </p:sp>
      <p:sp>
        <p:nvSpPr>
          <p:cNvPr id="3" name="Subtitle 2">
            <a:extLst>
              <a:ext uri="{FF2B5EF4-FFF2-40B4-BE49-F238E27FC236}">
                <a16:creationId xmlns:a16="http://schemas.microsoft.com/office/drawing/2014/main" id="{BEB18DC6-376B-44D6-B78F-1E0B74EF9340}"/>
              </a:ext>
            </a:extLst>
          </p:cNvPr>
          <p:cNvSpPr>
            <a:spLocks noGrp="1"/>
          </p:cNvSpPr>
          <p:nvPr>
            <p:ph type="subTitle" idx="1"/>
          </p:nvPr>
        </p:nvSpPr>
        <p:spPr/>
        <p:txBody>
          <a:bodyPr/>
          <a:lstStyle/>
          <a:p>
            <a:r>
              <a:rPr lang="en-GB" dirty="0"/>
              <a:t>February 2021</a:t>
            </a:r>
          </a:p>
          <a:p>
            <a:r>
              <a:rPr lang="en-GB" dirty="0"/>
              <a:t>Risk Assessment key points and information for ELC parents</a:t>
            </a:r>
          </a:p>
        </p:txBody>
      </p:sp>
      <p:pic>
        <p:nvPicPr>
          <p:cNvPr id="5" name="Picture 4">
            <a:extLst>
              <a:ext uri="{FF2B5EF4-FFF2-40B4-BE49-F238E27FC236}">
                <a16:creationId xmlns:a16="http://schemas.microsoft.com/office/drawing/2014/main" id="{D34D30AE-7D23-4E9D-9DFB-2C17DA72A456}"/>
              </a:ext>
            </a:extLst>
          </p:cNvPr>
          <p:cNvPicPr>
            <a:picLocks noChangeAspect="1"/>
          </p:cNvPicPr>
          <p:nvPr/>
        </p:nvPicPr>
        <p:blipFill>
          <a:blip r:embed="rId2"/>
          <a:stretch>
            <a:fillRect/>
          </a:stretch>
        </p:blipFill>
        <p:spPr>
          <a:xfrm>
            <a:off x="627353" y="489490"/>
            <a:ext cx="1511939" cy="1518036"/>
          </a:xfrm>
          <a:prstGeom prst="rect">
            <a:avLst/>
          </a:prstGeom>
        </p:spPr>
      </p:pic>
    </p:spTree>
    <p:extLst>
      <p:ext uri="{BB962C8B-B14F-4D97-AF65-F5344CB8AC3E}">
        <p14:creationId xmlns:p14="http://schemas.microsoft.com/office/powerpoint/2010/main" val="20929497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72AB68-95E0-431B-9C56-2EFE870D0F16}"/>
              </a:ext>
            </a:extLst>
          </p:cNvPr>
          <p:cNvSpPr>
            <a:spLocks noGrp="1"/>
          </p:cNvSpPr>
          <p:nvPr>
            <p:ph type="title"/>
          </p:nvPr>
        </p:nvSpPr>
        <p:spPr>
          <a:solidFill>
            <a:schemeClr val="accent3">
              <a:lumMod val="40000"/>
              <a:lumOff val="60000"/>
            </a:schemeClr>
          </a:solidFill>
        </p:spPr>
        <p:txBody>
          <a:bodyPr/>
          <a:lstStyle/>
          <a:p>
            <a:pPr algn="ctr"/>
            <a:r>
              <a:rPr lang="en-GB" dirty="0"/>
              <a:t>Belongings from home</a:t>
            </a:r>
          </a:p>
        </p:txBody>
      </p:sp>
      <p:sp>
        <p:nvSpPr>
          <p:cNvPr id="3" name="Content Placeholder 2">
            <a:extLst>
              <a:ext uri="{FF2B5EF4-FFF2-40B4-BE49-F238E27FC236}">
                <a16:creationId xmlns:a16="http://schemas.microsoft.com/office/drawing/2014/main" id="{8D03F5AD-31B2-4BAB-BE7D-F1E2C2BCF547}"/>
              </a:ext>
            </a:extLst>
          </p:cNvPr>
          <p:cNvSpPr>
            <a:spLocks noGrp="1"/>
          </p:cNvSpPr>
          <p:nvPr>
            <p:ph idx="1"/>
          </p:nvPr>
        </p:nvSpPr>
        <p:spPr>
          <a:solidFill>
            <a:schemeClr val="accent3">
              <a:lumMod val="40000"/>
              <a:lumOff val="60000"/>
            </a:schemeClr>
          </a:solidFill>
        </p:spPr>
        <p:txBody>
          <a:bodyPr/>
          <a:lstStyle/>
          <a:p>
            <a:pPr marL="0" indent="0">
              <a:buNone/>
            </a:pPr>
            <a:r>
              <a:rPr lang="en-GB" dirty="0"/>
              <a:t>Toys from home will not be able to come to nursery. This is to help us with our infection control measures.</a:t>
            </a:r>
          </a:p>
          <a:p>
            <a:pPr marL="0" indent="0">
              <a:buNone/>
            </a:pPr>
            <a:endParaRPr lang="en-GB" dirty="0"/>
          </a:p>
          <a:p>
            <a:pPr marL="0" indent="0">
              <a:buNone/>
            </a:pPr>
            <a:r>
              <a:rPr lang="en-GB" dirty="0"/>
              <a:t>If your child requires a comforter then this will be able to come with your child. Please inform a staff member that your child has his/her comforter with them. Staff will ensure that this toy is bagged and put on your child’s peg when not needed.</a:t>
            </a:r>
          </a:p>
        </p:txBody>
      </p:sp>
      <p:pic>
        <p:nvPicPr>
          <p:cNvPr id="5" name="Picture 4">
            <a:extLst>
              <a:ext uri="{FF2B5EF4-FFF2-40B4-BE49-F238E27FC236}">
                <a16:creationId xmlns:a16="http://schemas.microsoft.com/office/drawing/2014/main" id="{6C9F502B-7FAB-401F-AA4E-CA482829F53C}"/>
              </a:ext>
            </a:extLst>
          </p:cNvPr>
          <p:cNvPicPr>
            <a:picLocks noChangeAspect="1"/>
          </p:cNvPicPr>
          <p:nvPr/>
        </p:nvPicPr>
        <p:blipFill>
          <a:blip r:embed="rId2"/>
          <a:stretch>
            <a:fillRect/>
          </a:stretch>
        </p:blipFill>
        <p:spPr>
          <a:xfrm>
            <a:off x="838200" y="268888"/>
            <a:ext cx="1511939" cy="1518036"/>
          </a:xfrm>
          <a:prstGeom prst="rect">
            <a:avLst/>
          </a:prstGeom>
        </p:spPr>
      </p:pic>
    </p:spTree>
    <p:extLst>
      <p:ext uri="{BB962C8B-B14F-4D97-AF65-F5344CB8AC3E}">
        <p14:creationId xmlns:p14="http://schemas.microsoft.com/office/powerpoint/2010/main" val="28785766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2F6ED2-2802-49FA-BB1D-36206A10A3D0}"/>
              </a:ext>
            </a:extLst>
          </p:cNvPr>
          <p:cNvSpPr>
            <a:spLocks noGrp="1"/>
          </p:cNvSpPr>
          <p:nvPr>
            <p:ph type="title"/>
          </p:nvPr>
        </p:nvSpPr>
        <p:spPr>
          <a:solidFill>
            <a:srgbClr val="FF7C80"/>
          </a:solidFill>
        </p:spPr>
        <p:txBody>
          <a:bodyPr>
            <a:normAutofit/>
          </a:bodyPr>
          <a:lstStyle/>
          <a:p>
            <a:pPr algn="ctr"/>
            <a:r>
              <a:rPr lang="en-GB" sz="1800" dirty="0"/>
              <a:t>Funded Lunch Menu </a:t>
            </a:r>
            <a:br>
              <a:rPr lang="en-GB" sz="1800" dirty="0"/>
            </a:br>
            <a:r>
              <a:rPr lang="en-GB" sz="1800" dirty="0"/>
              <a:t> Please see our webpage for the Menu’s for the term</a:t>
            </a:r>
          </a:p>
        </p:txBody>
      </p:sp>
      <p:sp>
        <p:nvSpPr>
          <p:cNvPr id="3" name="Content Placeholder 2">
            <a:extLst>
              <a:ext uri="{FF2B5EF4-FFF2-40B4-BE49-F238E27FC236}">
                <a16:creationId xmlns:a16="http://schemas.microsoft.com/office/drawing/2014/main" id="{EC528EE2-A24E-4949-AC4E-01FEE1F49FB2}"/>
              </a:ext>
            </a:extLst>
          </p:cNvPr>
          <p:cNvSpPr>
            <a:spLocks noGrp="1"/>
          </p:cNvSpPr>
          <p:nvPr>
            <p:ph idx="1"/>
          </p:nvPr>
        </p:nvSpPr>
        <p:spPr>
          <a:solidFill>
            <a:srgbClr val="FF7C80"/>
          </a:solidFill>
        </p:spPr>
        <p:txBody>
          <a:bodyPr>
            <a:normAutofit fontScale="47500" lnSpcReduction="20000"/>
          </a:bodyPr>
          <a:lstStyle/>
          <a:p>
            <a:pPr marL="0" indent="0">
              <a:buNone/>
            </a:pPr>
            <a:r>
              <a:rPr lang="en-GB" b="1" dirty="0"/>
              <a:t>Monday 22nd February:</a:t>
            </a:r>
            <a:r>
              <a:rPr lang="en-GB" dirty="0"/>
              <a:t>			Fishfingers, potato wedges and peas</a:t>
            </a:r>
          </a:p>
          <a:p>
            <a:pPr marL="0" indent="0">
              <a:buNone/>
            </a:pPr>
            <a:r>
              <a:rPr lang="en-GB" dirty="0"/>
              <a:t>				Custard &amp; Banana</a:t>
            </a:r>
          </a:p>
          <a:p>
            <a:pPr marL="0" indent="0">
              <a:buNone/>
            </a:pPr>
            <a:r>
              <a:rPr lang="en-GB" dirty="0"/>
              <a:t> </a:t>
            </a:r>
          </a:p>
          <a:p>
            <a:pPr marL="0" indent="0">
              <a:buNone/>
            </a:pPr>
            <a:r>
              <a:rPr lang="en-GB" b="1" dirty="0"/>
              <a:t>Tuesday 23</a:t>
            </a:r>
            <a:r>
              <a:rPr lang="en-GB" b="1" baseline="30000" dirty="0"/>
              <a:t>rd</a:t>
            </a:r>
            <a:r>
              <a:rPr lang="en-GB" b="1" dirty="0"/>
              <a:t> February</a:t>
            </a:r>
            <a:r>
              <a:rPr lang="en-GB" dirty="0"/>
              <a:t>			Homemade sausage rolls, seasonal vegetables</a:t>
            </a:r>
          </a:p>
          <a:p>
            <a:pPr marL="0" indent="0">
              <a:buNone/>
            </a:pPr>
            <a:r>
              <a:rPr lang="en-GB" dirty="0"/>
              <a:t>				Fruit cocktail</a:t>
            </a:r>
          </a:p>
          <a:p>
            <a:pPr marL="0" indent="0">
              <a:buNone/>
            </a:pPr>
            <a:r>
              <a:rPr lang="en-GB" dirty="0"/>
              <a:t>				</a:t>
            </a:r>
          </a:p>
          <a:p>
            <a:pPr marL="0" indent="0">
              <a:buNone/>
            </a:pPr>
            <a:r>
              <a:rPr lang="en-GB" b="1" dirty="0"/>
              <a:t>Wednesday 24</a:t>
            </a:r>
            <a:r>
              <a:rPr lang="en-GB" b="1" baseline="30000" dirty="0"/>
              <a:t>th</a:t>
            </a:r>
            <a:r>
              <a:rPr lang="en-GB" b="1" dirty="0"/>
              <a:t> February </a:t>
            </a:r>
            <a:r>
              <a:rPr lang="en-GB" dirty="0"/>
              <a:t>			Shepard’s Pie with peas</a:t>
            </a:r>
          </a:p>
          <a:p>
            <a:pPr marL="0" indent="0">
              <a:buNone/>
            </a:pPr>
            <a:r>
              <a:rPr lang="en-GB" dirty="0"/>
              <a:t>				Blueberry muffin</a:t>
            </a:r>
          </a:p>
          <a:p>
            <a:pPr marL="0" indent="0">
              <a:buNone/>
            </a:pPr>
            <a:endParaRPr lang="en-GB" dirty="0"/>
          </a:p>
          <a:p>
            <a:pPr marL="0" indent="0">
              <a:buNone/>
            </a:pPr>
            <a:r>
              <a:rPr lang="en-GB" b="1" dirty="0"/>
              <a:t>Thursday 25</a:t>
            </a:r>
            <a:r>
              <a:rPr lang="en-GB" b="1" baseline="30000" dirty="0"/>
              <a:t>th</a:t>
            </a:r>
            <a:r>
              <a:rPr lang="en-GB" b="1" dirty="0"/>
              <a:t> February 	</a:t>
            </a:r>
            <a:r>
              <a:rPr lang="en-GB" dirty="0"/>
              <a:t>		Chicken noodle soup</a:t>
            </a:r>
          </a:p>
          <a:p>
            <a:pPr marL="0" indent="0">
              <a:buNone/>
            </a:pPr>
            <a:r>
              <a:rPr lang="en-GB" dirty="0"/>
              <a:t>				Cereal bar</a:t>
            </a:r>
          </a:p>
          <a:p>
            <a:pPr marL="0" indent="0">
              <a:buNone/>
            </a:pPr>
            <a:endParaRPr lang="en-GB" dirty="0"/>
          </a:p>
          <a:p>
            <a:pPr marL="0" indent="0">
              <a:buNone/>
            </a:pPr>
            <a:r>
              <a:rPr lang="en-GB" b="1" dirty="0"/>
              <a:t>Friday 26</a:t>
            </a:r>
            <a:r>
              <a:rPr lang="en-GB" b="1" baseline="30000" dirty="0"/>
              <a:t>th</a:t>
            </a:r>
            <a:r>
              <a:rPr lang="en-GB" b="1" dirty="0"/>
              <a:t> February </a:t>
            </a:r>
            <a:r>
              <a:rPr lang="en-GB" dirty="0"/>
              <a:t>			Baked potatoes with a selection of filings and coleslaw</a:t>
            </a:r>
          </a:p>
          <a:p>
            <a:pPr marL="0" indent="0">
              <a:buNone/>
            </a:pPr>
            <a:r>
              <a:rPr lang="en-GB" dirty="0"/>
              <a:t>				Yoghurt</a:t>
            </a:r>
          </a:p>
          <a:p>
            <a:pPr marL="0" indent="0">
              <a:buNone/>
            </a:pPr>
            <a:endParaRPr lang="en-GB" b="1" dirty="0"/>
          </a:p>
          <a:p>
            <a:pPr marL="0" indent="0">
              <a:buNone/>
            </a:pPr>
            <a:r>
              <a:rPr lang="en-GB" b="1" dirty="0"/>
              <a:t>You are also very welcome to provide a pack lunch for your child should they prefer this.</a:t>
            </a:r>
          </a:p>
        </p:txBody>
      </p:sp>
      <p:pic>
        <p:nvPicPr>
          <p:cNvPr id="5" name="Picture 4">
            <a:extLst>
              <a:ext uri="{FF2B5EF4-FFF2-40B4-BE49-F238E27FC236}">
                <a16:creationId xmlns:a16="http://schemas.microsoft.com/office/drawing/2014/main" id="{C4D60E58-DD5C-439A-AD39-845CDD75F610}"/>
              </a:ext>
            </a:extLst>
          </p:cNvPr>
          <p:cNvPicPr>
            <a:picLocks noChangeAspect="1"/>
          </p:cNvPicPr>
          <p:nvPr/>
        </p:nvPicPr>
        <p:blipFill>
          <a:blip r:embed="rId2"/>
          <a:stretch>
            <a:fillRect/>
          </a:stretch>
        </p:blipFill>
        <p:spPr>
          <a:xfrm>
            <a:off x="838200" y="240121"/>
            <a:ext cx="1511939" cy="1518036"/>
          </a:xfrm>
          <a:prstGeom prst="rect">
            <a:avLst/>
          </a:prstGeom>
        </p:spPr>
      </p:pic>
    </p:spTree>
    <p:extLst>
      <p:ext uri="{BB962C8B-B14F-4D97-AF65-F5344CB8AC3E}">
        <p14:creationId xmlns:p14="http://schemas.microsoft.com/office/powerpoint/2010/main" val="5875869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756A04-D4B1-4C5E-9D3A-7F95D89CE00D}"/>
              </a:ext>
            </a:extLst>
          </p:cNvPr>
          <p:cNvSpPr>
            <a:spLocks noGrp="1"/>
          </p:cNvSpPr>
          <p:nvPr>
            <p:ph type="title"/>
          </p:nvPr>
        </p:nvSpPr>
        <p:spPr>
          <a:solidFill>
            <a:srgbClr val="99CCFF"/>
          </a:solidFill>
        </p:spPr>
        <p:txBody>
          <a:bodyPr/>
          <a:lstStyle/>
          <a:p>
            <a:pPr algn="ctr"/>
            <a:r>
              <a:rPr lang="en-GB" dirty="0"/>
              <a:t>Any questions?</a:t>
            </a:r>
            <a:br>
              <a:rPr lang="en-GB" dirty="0"/>
            </a:br>
            <a:endParaRPr lang="en-GB" dirty="0"/>
          </a:p>
        </p:txBody>
      </p:sp>
      <p:sp>
        <p:nvSpPr>
          <p:cNvPr id="3" name="Content Placeholder 2">
            <a:extLst>
              <a:ext uri="{FF2B5EF4-FFF2-40B4-BE49-F238E27FC236}">
                <a16:creationId xmlns:a16="http://schemas.microsoft.com/office/drawing/2014/main" id="{3569AE8D-CB4B-443E-A64C-69DF97A4AA97}"/>
              </a:ext>
            </a:extLst>
          </p:cNvPr>
          <p:cNvSpPr>
            <a:spLocks noGrp="1"/>
          </p:cNvSpPr>
          <p:nvPr>
            <p:ph idx="1"/>
          </p:nvPr>
        </p:nvSpPr>
        <p:spPr>
          <a:solidFill>
            <a:srgbClr val="99CCFF"/>
          </a:solidFill>
        </p:spPr>
        <p:txBody>
          <a:bodyPr/>
          <a:lstStyle/>
          <a:p>
            <a:pPr marL="0" indent="0" algn="ctr">
              <a:buNone/>
            </a:pPr>
            <a:r>
              <a:rPr lang="en-GB" dirty="0"/>
              <a:t>If anyone has any questions or concerns please do not hesitate to get in touch prior to Monday.</a:t>
            </a:r>
          </a:p>
          <a:p>
            <a:pPr marL="0" indent="0" algn="ctr">
              <a:buNone/>
            </a:pPr>
            <a:endParaRPr lang="en-GB" dirty="0"/>
          </a:p>
          <a:p>
            <a:pPr marL="0" indent="0" algn="ctr">
              <a:buNone/>
            </a:pPr>
            <a:r>
              <a:rPr lang="en-GB" dirty="0"/>
              <a:t>We are all really looking forward to seeing you all again next week!</a:t>
            </a:r>
          </a:p>
        </p:txBody>
      </p:sp>
      <p:pic>
        <p:nvPicPr>
          <p:cNvPr id="5" name="Picture 4">
            <a:extLst>
              <a:ext uri="{FF2B5EF4-FFF2-40B4-BE49-F238E27FC236}">
                <a16:creationId xmlns:a16="http://schemas.microsoft.com/office/drawing/2014/main" id="{6C45A889-6D95-4553-96FB-9F633AED6B0D}"/>
              </a:ext>
            </a:extLst>
          </p:cNvPr>
          <p:cNvPicPr>
            <a:picLocks noChangeAspect="1"/>
          </p:cNvPicPr>
          <p:nvPr/>
        </p:nvPicPr>
        <p:blipFill>
          <a:blip r:embed="rId2"/>
          <a:stretch>
            <a:fillRect/>
          </a:stretch>
        </p:blipFill>
        <p:spPr>
          <a:xfrm>
            <a:off x="838200" y="172652"/>
            <a:ext cx="1511939" cy="1518036"/>
          </a:xfrm>
          <a:prstGeom prst="rect">
            <a:avLst/>
          </a:prstGeom>
        </p:spPr>
      </p:pic>
    </p:spTree>
    <p:extLst>
      <p:ext uri="{BB962C8B-B14F-4D97-AF65-F5344CB8AC3E}">
        <p14:creationId xmlns:p14="http://schemas.microsoft.com/office/powerpoint/2010/main" val="2428484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pattFill prst="pct5">
          <a:fgClr>
            <a:srgbClr val="FFCC99"/>
          </a:fgClr>
          <a:bgClr>
            <a:schemeClr val="bg1"/>
          </a:bgClr>
        </a:patt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DA160A-0B9B-47CD-8530-5DEC19AED2CB}"/>
              </a:ext>
            </a:extLst>
          </p:cNvPr>
          <p:cNvSpPr>
            <a:spLocks noGrp="1"/>
          </p:cNvSpPr>
          <p:nvPr>
            <p:ph type="title"/>
          </p:nvPr>
        </p:nvSpPr>
        <p:spPr/>
        <p:txBody>
          <a:bodyPr>
            <a:normAutofit fontScale="90000"/>
          </a:bodyPr>
          <a:lstStyle/>
          <a:p>
            <a:br>
              <a:rPr lang="en-GB" dirty="0"/>
            </a:br>
            <a:r>
              <a:rPr lang="en-GB" dirty="0"/>
              <a:t>Cohort  Return to full Early Learning &amp; Childcare</a:t>
            </a:r>
            <a:br>
              <a:rPr lang="en-GB" dirty="0"/>
            </a:br>
            <a:r>
              <a:rPr lang="en-GB" dirty="0"/>
              <a:t> </a:t>
            </a:r>
            <a:r>
              <a:rPr lang="en-GB" sz="2200" dirty="0"/>
              <a:t>The current  The current position was confirmed by Scottish Government on 16</a:t>
            </a:r>
            <a:r>
              <a:rPr lang="en-GB" sz="2200" baseline="30000" dirty="0"/>
              <a:t>th</a:t>
            </a:r>
            <a:r>
              <a:rPr lang="en-GB" sz="2200" dirty="0"/>
              <a:t> February 2021:</a:t>
            </a:r>
            <a:br>
              <a:rPr lang="en-GB" dirty="0"/>
            </a:br>
            <a:endParaRPr lang="en-GB" dirty="0"/>
          </a:p>
        </p:txBody>
      </p:sp>
      <p:sp>
        <p:nvSpPr>
          <p:cNvPr id="3" name="Content Placeholder 2">
            <a:extLst>
              <a:ext uri="{FF2B5EF4-FFF2-40B4-BE49-F238E27FC236}">
                <a16:creationId xmlns:a16="http://schemas.microsoft.com/office/drawing/2014/main" id="{92B88559-C111-42C6-9843-1E8582131953}"/>
              </a:ext>
            </a:extLst>
          </p:cNvPr>
          <p:cNvSpPr>
            <a:spLocks noGrp="1"/>
          </p:cNvSpPr>
          <p:nvPr>
            <p:ph idx="1"/>
          </p:nvPr>
        </p:nvSpPr>
        <p:spPr/>
        <p:txBody>
          <a:bodyPr>
            <a:normAutofit fontScale="92500" lnSpcReduction="20000"/>
          </a:bodyPr>
          <a:lstStyle/>
          <a:p>
            <a:pPr marL="0" indent="0">
              <a:buNone/>
            </a:pPr>
            <a:r>
              <a:rPr lang="en-GB" b="1" dirty="0"/>
              <a:t>Under school aged children: </a:t>
            </a:r>
          </a:p>
          <a:p>
            <a:r>
              <a:rPr lang="en-GB" dirty="0"/>
              <a:t>All children under school age can return to ELC, in their normal settings for their government funded 30 hours per week from Monday 22</a:t>
            </a:r>
            <a:r>
              <a:rPr lang="en-GB" baseline="30000" dirty="0"/>
              <a:t>nd</a:t>
            </a:r>
            <a:r>
              <a:rPr lang="en-GB" dirty="0"/>
              <a:t> February.</a:t>
            </a:r>
          </a:p>
          <a:p>
            <a:r>
              <a:rPr lang="en-GB" dirty="0"/>
              <a:t>There will be no additional ‘childcare’ hours over and above the 30 hours of funded ELC. If you normally extend hours over and above the 30 you will not be permitted to do so (unless parents are keyworkers or your child has been identified in other priority groups) Ideally, we would like all ELC children to attend between the hours of 9am-3pm to avoid mixing with any out of school children.</a:t>
            </a:r>
          </a:p>
          <a:p>
            <a:pPr marL="0" indent="0">
              <a:buNone/>
            </a:pPr>
            <a:endParaRPr lang="en-GB" dirty="0"/>
          </a:p>
          <a:p>
            <a:pPr marL="0" indent="0">
              <a:buNone/>
            </a:pPr>
            <a:r>
              <a:rPr lang="en-GB" b="1" dirty="0"/>
              <a:t>School-aged children:</a:t>
            </a:r>
          </a:p>
          <a:p>
            <a:r>
              <a:rPr lang="en-GB" dirty="0"/>
              <a:t>Only children of keyworkers/other priority groups can continue to access childcare at our Breakfast and Out of School Clubs until further notice.</a:t>
            </a:r>
          </a:p>
        </p:txBody>
      </p:sp>
      <p:pic>
        <p:nvPicPr>
          <p:cNvPr id="4" name="Picture 3">
            <a:extLst>
              <a:ext uri="{FF2B5EF4-FFF2-40B4-BE49-F238E27FC236}">
                <a16:creationId xmlns:a16="http://schemas.microsoft.com/office/drawing/2014/main" id="{E05234F3-3FD2-45A9-8536-00DCBAC918F3}"/>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838200" y="232411"/>
            <a:ext cx="1515110" cy="1515110"/>
          </a:xfrm>
          <a:prstGeom prst="rect">
            <a:avLst/>
          </a:prstGeom>
        </p:spPr>
      </p:pic>
    </p:spTree>
    <p:extLst>
      <p:ext uri="{BB962C8B-B14F-4D97-AF65-F5344CB8AC3E}">
        <p14:creationId xmlns:p14="http://schemas.microsoft.com/office/powerpoint/2010/main" val="8621021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880075-EDF9-4982-BF60-1AF52CF6EBD5}"/>
              </a:ext>
            </a:extLst>
          </p:cNvPr>
          <p:cNvSpPr>
            <a:spLocks noGrp="1"/>
          </p:cNvSpPr>
          <p:nvPr>
            <p:ph type="title"/>
          </p:nvPr>
        </p:nvSpPr>
        <p:spPr>
          <a:solidFill>
            <a:srgbClr val="CCFFFF"/>
          </a:solidFill>
        </p:spPr>
        <p:txBody>
          <a:bodyPr>
            <a:normAutofit/>
          </a:bodyPr>
          <a:lstStyle/>
          <a:p>
            <a:pPr algn="ctr"/>
            <a:r>
              <a:rPr lang="en-GB" sz="2400" b="1" dirty="0"/>
              <a:t>Staying vigilant and responding to Covid-19 symptoms</a:t>
            </a:r>
          </a:p>
        </p:txBody>
      </p:sp>
      <p:sp>
        <p:nvSpPr>
          <p:cNvPr id="3" name="Content Placeholder 2">
            <a:extLst>
              <a:ext uri="{FF2B5EF4-FFF2-40B4-BE49-F238E27FC236}">
                <a16:creationId xmlns:a16="http://schemas.microsoft.com/office/drawing/2014/main" id="{95D0CC77-29CC-4E89-9720-90A61D278FCC}"/>
              </a:ext>
            </a:extLst>
          </p:cNvPr>
          <p:cNvSpPr>
            <a:spLocks noGrp="1"/>
          </p:cNvSpPr>
          <p:nvPr>
            <p:ph idx="1"/>
          </p:nvPr>
        </p:nvSpPr>
        <p:spPr>
          <a:solidFill>
            <a:srgbClr val="CCFFFF"/>
          </a:solidFill>
        </p:spPr>
        <p:txBody>
          <a:bodyPr>
            <a:noAutofit/>
          </a:bodyPr>
          <a:lstStyle/>
          <a:p>
            <a:pPr marL="0" indent="0">
              <a:buNone/>
            </a:pPr>
            <a:r>
              <a:rPr lang="en-GB" sz="2000" dirty="0"/>
              <a:t>We ask that you are aware of the symptoms of COVID-19</a:t>
            </a:r>
          </a:p>
          <a:p>
            <a:pPr marL="0" indent="0">
              <a:buNone/>
            </a:pPr>
            <a:r>
              <a:rPr lang="en-GB" sz="2000" dirty="0"/>
              <a:t>Please ensure that your child and those in your household are well before attending. The key COVID-19 symptoms are:</a:t>
            </a:r>
          </a:p>
          <a:p>
            <a:r>
              <a:rPr lang="en-GB" sz="2000" dirty="0"/>
              <a:t>Continuous cough</a:t>
            </a:r>
          </a:p>
          <a:p>
            <a:r>
              <a:rPr lang="en-GB" sz="2000" dirty="0"/>
              <a:t>Fever/high temperature (37.8 or greater)</a:t>
            </a:r>
          </a:p>
          <a:p>
            <a:r>
              <a:rPr lang="en-GB" sz="2000" dirty="0"/>
              <a:t>Loss of/or change in smell or taste</a:t>
            </a:r>
          </a:p>
          <a:p>
            <a:pPr marL="0" indent="0">
              <a:buNone/>
            </a:pPr>
            <a:r>
              <a:rPr lang="en-GB" sz="2000" dirty="0"/>
              <a:t>If you develop any of these symptoms, it is vital you do not attend the centre, stay at home and contact NHS to arrange to be tested. </a:t>
            </a:r>
            <a:r>
              <a:rPr lang="en-GB" sz="2000" b="1" dirty="0"/>
              <a:t>Call 0800 028 2816 </a:t>
            </a:r>
            <a:r>
              <a:rPr lang="en-GB" sz="2000" dirty="0"/>
              <a:t>or online at </a:t>
            </a:r>
            <a:r>
              <a:rPr lang="en-GB" sz="2000" b="1" dirty="0"/>
              <a:t>NHS Inform.</a:t>
            </a:r>
          </a:p>
          <a:p>
            <a:pPr marL="0" indent="0">
              <a:buNone/>
            </a:pPr>
            <a:r>
              <a:rPr lang="en-GB" sz="2000" b="1" dirty="0"/>
              <a:t>Should your child become unwell with any of these symptoms we will care for them in a ventilated space, away from other children until a parent/carer can attend to collect them</a:t>
            </a:r>
          </a:p>
          <a:p>
            <a:pPr marL="0" indent="0">
              <a:buNone/>
            </a:pPr>
            <a:endParaRPr lang="en-GB" sz="2000" b="1" dirty="0"/>
          </a:p>
          <a:p>
            <a:pPr marL="0" indent="0">
              <a:buNone/>
            </a:pPr>
            <a:r>
              <a:rPr lang="en-GB" sz="2000" dirty="0"/>
              <a:t>Parents are encouraged to download </a:t>
            </a:r>
            <a:r>
              <a:rPr lang="en-GB" sz="2000" b="1" dirty="0"/>
              <a:t>The Protect Scotland </a:t>
            </a:r>
            <a:r>
              <a:rPr lang="en-GB" sz="2000" dirty="0"/>
              <a:t>contact tracing app</a:t>
            </a:r>
          </a:p>
        </p:txBody>
      </p:sp>
      <p:pic>
        <p:nvPicPr>
          <p:cNvPr id="6" name="Picture 5">
            <a:extLst>
              <a:ext uri="{FF2B5EF4-FFF2-40B4-BE49-F238E27FC236}">
                <a16:creationId xmlns:a16="http://schemas.microsoft.com/office/drawing/2014/main" id="{BC37EAD7-F104-4CF7-BF4B-BE77DE073062}"/>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838200" y="232411"/>
            <a:ext cx="1515110" cy="1515110"/>
          </a:xfrm>
          <a:prstGeom prst="rect">
            <a:avLst/>
          </a:prstGeom>
        </p:spPr>
      </p:pic>
    </p:spTree>
    <p:extLst>
      <p:ext uri="{BB962C8B-B14F-4D97-AF65-F5344CB8AC3E}">
        <p14:creationId xmlns:p14="http://schemas.microsoft.com/office/powerpoint/2010/main" val="10563224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A567EE-6A59-4540-8C19-EE18DB7D330B}"/>
              </a:ext>
            </a:extLst>
          </p:cNvPr>
          <p:cNvSpPr>
            <a:spLocks noGrp="1"/>
          </p:cNvSpPr>
          <p:nvPr>
            <p:ph type="title"/>
          </p:nvPr>
        </p:nvSpPr>
        <p:spPr>
          <a:solidFill>
            <a:srgbClr val="FF99FF"/>
          </a:solidFill>
        </p:spPr>
        <p:txBody>
          <a:bodyPr/>
          <a:lstStyle/>
          <a:p>
            <a:pPr algn="ctr"/>
            <a:r>
              <a:rPr lang="en-GB" dirty="0"/>
              <a:t>Transporting your child to the childcare centre, drop off and pick up times</a:t>
            </a:r>
          </a:p>
        </p:txBody>
      </p:sp>
      <p:sp>
        <p:nvSpPr>
          <p:cNvPr id="3" name="Content Placeholder 2">
            <a:extLst>
              <a:ext uri="{FF2B5EF4-FFF2-40B4-BE49-F238E27FC236}">
                <a16:creationId xmlns:a16="http://schemas.microsoft.com/office/drawing/2014/main" id="{9EFB0435-0EF2-423E-8280-08F23CB27001}"/>
              </a:ext>
            </a:extLst>
          </p:cNvPr>
          <p:cNvSpPr>
            <a:spLocks noGrp="1"/>
          </p:cNvSpPr>
          <p:nvPr>
            <p:ph idx="1"/>
          </p:nvPr>
        </p:nvSpPr>
        <p:spPr>
          <a:solidFill>
            <a:srgbClr val="FF99FF"/>
          </a:solidFill>
        </p:spPr>
        <p:txBody>
          <a:bodyPr>
            <a:normAutofit/>
          </a:bodyPr>
          <a:lstStyle/>
          <a:p>
            <a:r>
              <a:rPr lang="en-GB" dirty="0"/>
              <a:t>You are encouraged to park away from the school campus area. Suitable parking points could be at the information point or at the ‘old shop’. These are large open areas where social distancing will be easier.</a:t>
            </a:r>
          </a:p>
          <a:p>
            <a:r>
              <a:rPr lang="en-GB" dirty="0"/>
              <a:t>Predicted busy times for drop off and collection will be between 9-9.30am and 3pm. If possible try to avoid arriving at these times.</a:t>
            </a:r>
          </a:p>
          <a:p>
            <a:r>
              <a:rPr lang="en-GB" dirty="0"/>
              <a:t>Parents are strongly encouraged not to use public transport to travel to and from the childcare setting.</a:t>
            </a:r>
          </a:p>
        </p:txBody>
      </p:sp>
      <p:pic>
        <p:nvPicPr>
          <p:cNvPr id="5" name="Picture 4">
            <a:extLst>
              <a:ext uri="{FF2B5EF4-FFF2-40B4-BE49-F238E27FC236}">
                <a16:creationId xmlns:a16="http://schemas.microsoft.com/office/drawing/2014/main" id="{C723F886-3AF9-4BE1-B199-E14773A1F79A}"/>
              </a:ext>
            </a:extLst>
          </p:cNvPr>
          <p:cNvPicPr>
            <a:picLocks noChangeAspect="1"/>
          </p:cNvPicPr>
          <p:nvPr/>
        </p:nvPicPr>
        <p:blipFill>
          <a:blip r:embed="rId2"/>
          <a:stretch>
            <a:fillRect/>
          </a:stretch>
        </p:blipFill>
        <p:spPr>
          <a:xfrm>
            <a:off x="82230" y="172652"/>
            <a:ext cx="1511939" cy="1518036"/>
          </a:xfrm>
          <a:prstGeom prst="rect">
            <a:avLst/>
          </a:prstGeom>
        </p:spPr>
      </p:pic>
    </p:spTree>
    <p:extLst>
      <p:ext uri="{BB962C8B-B14F-4D97-AF65-F5344CB8AC3E}">
        <p14:creationId xmlns:p14="http://schemas.microsoft.com/office/powerpoint/2010/main" val="225668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99439E-1D93-44F7-8D49-465987BAC7F1}"/>
              </a:ext>
            </a:extLst>
          </p:cNvPr>
          <p:cNvSpPr>
            <a:spLocks noGrp="1"/>
          </p:cNvSpPr>
          <p:nvPr>
            <p:ph type="title"/>
          </p:nvPr>
        </p:nvSpPr>
        <p:spPr>
          <a:solidFill>
            <a:srgbClr val="00B0F0"/>
          </a:solidFill>
        </p:spPr>
        <p:txBody>
          <a:bodyPr/>
          <a:lstStyle/>
          <a:p>
            <a:pPr algn="ctr"/>
            <a:r>
              <a:rPr lang="en-GB" dirty="0"/>
              <a:t>            Drop off and collection procedures</a:t>
            </a:r>
          </a:p>
        </p:txBody>
      </p:sp>
      <p:sp>
        <p:nvSpPr>
          <p:cNvPr id="3" name="Content Placeholder 2">
            <a:extLst>
              <a:ext uri="{FF2B5EF4-FFF2-40B4-BE49-F238E27FC236}">
                <a16:creationId xmlns:a16="http://schemas.microsoft.com/office/drawing/2014/main" id="{4354AD55-96DF-423E-9C40-EE2FAD7B6AF4}"/>
              </a:ext>
            </a:extLst>
          </p:cNvPr>
          <p:cNvSpPr>
            <a:spLocks noGrp="1"/>
          </p:cNvSpPr>
          <p:nvPr>
            <p:ph idx="1"/>
          </p:nvPr>
        </p:nvSpPr>
        <p:spPr>
          <a:solidFill>
            <a:srgbClr val="00B0F0"/>
          </a:solidFill>
        </p:spPr>
        <p:txBody>
          <a:bodyPr>
            <a:normAutofit/>
          </a:bodyPr>
          <a:lstStyle/>
          <a:p>
            <a:r>
              <a:rPr lang="en-GB" dirty="0"/>
              <a:t>All parents and carers are strongly encouraged to wear face coverings at drop off and pick up time</a:t>
            </a:r>
          </a:p>
          <a:p>
            <a:r>
              <a:rPr lang="en-GB" dirty="0"/>
              <a:t>Parents and carers are discouraged from gathering outside the centre and should maintain a safe distance of 2 meters, as far as practicable, when dropping and collecting children. There are cones placed outside to aid you with this.</a:t>
            </a:r>
          </a:p>
          <a:p>
            <a:r>
              <a:rPr lang="en-GB" dirty="0"/>
              <a:t>Please use the hand sanitiser at the door, ring the bell and step back. A designated member of staff will welcome your child in and see your child out. You will not be required to sign a register. </a:t>
            </a:r>
          </a:p>
        </p:txBody>
      </p:sp>
      <p:pic>
        <p:nvPicPr>
          <p:cNvPr id="5" name="Picture 4">
            <a:extLst>
              <a:ext uri="{FF2B5EF4-FFF2-40B4-BE49-F238E27FC236}">
                <a16:creationId xmlns:a16="http://schemas.microsoft.com/office/drawing/2014/main" id="{A9B04F08-793C-4435-A442-A54A73DA26EA}"/>
              </a:ext>
            </a:extLst>
          </p:cNvPr>
          <p:cNvPicPr>
            <a:picLocks noChangeAspect="1"/>
          </p:cNvPicPr>
          <p:nvPr/>
        </p:nvPicPr>
        <p:blipFill>
          <a:blip r:embed="rId2"/>
          <a:stretch>
            <a:fillRect/>
          </a:stretch>
        </p:blipFill>
        <p:spPr>
          <a:xfrm>
            <a:off x="838200" y="172652"/>
            <a:ext cx="1511939" cy="1518036"/>
          </a:xfrm>
          <a:prstGeom prst="rect">
            <a:avLst/>
          </a:prstGeom>
        </p:spPr>
      </p:pic>
    </p:spTree>
    <p:extLst>
      <p:ext uri="{BB962C8B-B14F-4D97-AF65-F5344CB8AC3E}">
        <p14:creationId xmlns:p14="http://schemas.microsoft.com/office/powerpoint/2010/main" val="13714195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B0F3D-8152-475F-98E1-BD9276E07748}"/>
              </a:ext>
            </a:extLst>
          </p:cNvPr>
          <p:cNvSpPr>
            <a:spLocks noGrp="1"/>
          </p:cNvSpPr>
          <p:nvPr>
            <p:ph type="title"/>
          </p:nvPr>
        </p:nvSpPr>
        <p:spPr>
          <a:solidFill>
            <a:srgbClr val="CCCC00"/>
          </a:solidFill>
        </p:spPr>
        <p:txBody>
          <a:bodyPr/>
          <a:lstStyle/>
          <a:p>
            <a:pPr algn="ctr"/>
            <a:r>
              <a:rPr lang="en-GB" dirty="0"/>
              <a:t>Settling in</a:t>
            </a:r>
          </a:p>
        </p:txBody>
      </p:sp>
      <p:sp>
        <p:nvSpPr>
          <p:cNvPr id="3" name="Content Placeholder 2">
            <a:extLst>
              <a:ext uri="{FF2B5EF4-FFF2-40B4-BE49-F238E27FC236}">
                <a16:creationId xmlns:a16="http://schemas.microsoft.com/office/drawing/2014/main" id="{357FF790-6520-4624-9C1E-1DA1D49DABAB}"/>
              </a:ext>
            </a:extLst>
          </p:cNvPr>
          <p:cNvSpPr>
            <a:spLocks noGrp="1"/>
          </p:cNvSpPr>
          <p:nvPr>
            <p:ph idx="1"/>
          </p:nvPr>
        </p:nvSpPr>
        <p:spPr>
          <a:solidFill>
            <a:srgbClr val="CCCC00"/>
          </a:solidFill>
        </p:spPr>
        <p:txBody>
          <a:bodyPr>
            <a:normAutofit lnSpcReduction="10000"/>
          </a:bodyPr>
          <a:lstStyle/>
          <a:p>
            <a:pPr marL="0" indent="0">
              <a:buNone/>
            </a:pPr>
            <a:r>
              <a:rPr lang="en-GB" dirty="0"/>
              <a:t>We fully appreciate how difficult it may be for you and your child to settle back in to nursery life or if they have not been before to adapt to their new environment. We hope that for all the new children the transition visits we were able to have in November/December will aid their transition to nursery.</a:t>
            </a:r>
          </a:p>
          <a:p>
            <a:pPr marL="0" indent="0">
              <a:buNone/>
            </a:pPr>
            <a:r>
              <a:rPr lang="en-GB" dirty="0"/>
              <a:t>While parents are not able to enter the building they are very welcome to join us in the garden with a face covering if a 2 meter safe distance cannot be maintained. </a:t>
            </a:r>
          </a:p>
          <a:p>
            <a:pPr marL="0" indent="0">
              <a:buNone/>
            </a:pPr>
            <a:r>
              <a:rPr lang="en-GB" dirty="0"/>
              <a:t>We will work with you to settle your child and do not expect you to have to drop your child at the door and leave should they be upset. </a:t>
            </a:r>
          </a:p>
          <a:p>
            <a:pPr marL="0" indent="0">
              <a:buNone/>
            </a:pPr>
            <a:r>
              <a:rPr lang="en-GB" dirty="0"/>
              <a:t>Social distancing from other adults and staff will be expected.</a:t>
            </a:r>
          </a:p>
        </p:txBody>
      </p:sp>
      <p:pic>
        <p:nvPicPr>
          <p:cNvPr id="5" name="Picture 4">
            <a:extLst>
              <a:ext uri="{FF2B5EF4-FFF2-40B4-BE49-F238E27FC236}">
                <a16:creationId xmlns:a16="http://schemas.microsoft.com/office/drawing/2014/main" id="{253693A3-0E37-4869-91D0-F41216F38308}"/>
              </a:ext>
            </a:extLst>
          </p:cNvPr>
          <p:cNvPicPr>
            <a:picLocks noChangeAspect="1"/>
          </p:cNvPicPr>
          <p:nvPr/>
        </p:nvPicPr>
        <p:blipFill>
          <a:blip r:embed="rId2"/>
          <a:stretch>
            <a:fillRect/>
          </a:stretch>
        </p:blipFill>
        <p:spPr>
          <a:xfrm>
            <a:off x="838200" y="172652"/>
            <a:ext cx="1511939" cy="1518036"/>
          </a:xfrm>
          <a:prstGeom prst="rect">
            <a:avLst/>
          </a:prstGeom>
        </p:spPr>
      </p:pic>
    </p:spTree>
    <p:extLst>
      <p:ext uri="{BB962C8B-B14F-4D97-AF65-F5344CB8AC3E}">
        <p14:creationId xmlns:p14="http://schemas.microsoft.com/office/powerpoint/2010/main" val="7505980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909B5F-D737-4D8D-85DB-FD82F040421F}"/>
              </a:ext>
            </a:extLst>
          </p:cNvPr>
          <p:cNvSpPr>
            <a:spLocks noGrp="1"/>
          </p:cNvSpPr>
          <p:nvPr>
            <p:ph type="title"/>
          </p:nvPr>
        </p:nvSpPr>
        <p:spPr>
          <a:solidFill>
            <a:srgbClr val="FF9966"/>
          </a:solidFill>
        </p:spPr>
        <p:txBody>
          <a:bodyPr>
            <a:normAutofit/>
          </a:bodyPr>
          <a:lstStyle/>
          <a:p>
            <a:pPr algn="ctr"/>
            <a:r>
              <a:rPr lang="en-GB" sz="4000" dirty="0"/>
              <a:t>Increased infection control measures </a:t>
            </a:r>
          </a:p>
        </p:txBody>
      </p:sp>
      <p:sp>
        <p:nvSpPr>
          <p:cNvPr id="3" name="Content Placeholder 2">
            <a:extLst>
              <a:ext uri="{FF2B5EF4-FFF2-40B4-BE49-F238E27FC236}">
                <a16:creationId xmlns:a16="http://schemas.microsoft.com/office/drawing/2014/main" id="{03816B82-5F50-471E-B9C9-3FF8CC14E237}"/>
              </a:ext>
            </a:extLst>
          </p:cNvPr>
          <p:cNvSpPr>
            <a:spLocks noGrp="1"/>
          </p:cNvSpPr>
          <p:nvPr>
            <p:ph idx="1"/>
          </p:nvPr>
        </p:nvSpPr>
        <p:spPr>
          <a:solidFill>
            <a:srgbClr val="FF9966"/>
          </a:solidFill>
        </p:spPr>
        <p:txBody>
          <a:bodyPr/>
          <a:lstStyle/>
          <a:p>
            <a:r>
              <a:rPr lang="en-GB" dirty="0"/>
              <a:t>Handwashing: Your child will be required to wash hands (for 20 seconds) after arriving at the centre, after being outside, before and after snacks and meals, before and after playing with particular activities (</a:t>
            </a:r>
            <a:r>
              <a:rPr lang="en-GB" dirty="0" err="1"/>
              <a:t>sand,water</a:t>
            </a:r>
            <a:r>
              <a:rPr lang="en-GB" dirty="0"/>
              <a:t>, playdough, painting) after toileting and if they change rooms/areas. We appreciate this is a lot of extra handwashing and will be providing gentle, paraben free hand soap to help avoid skin irritations.</a:t>
            </a:r>
          </a:p>
          <a:p>
            <a:endParaRPr lang="en-GB" dirty="0"/>
          </a:p>
          <a:p>
            <a:r>
              <a:rPr lang="en-GB" dirty="0"/>
              <a:t>Staff will be following a strict cleaning schedule to clean and disinfect all areas, equipment and frequently touched surfaces.</a:t>
            </a:r>
          </a:p>
        </p:txBody>
      </p:sp>
      <p:pic>
        <p:nvPicPr>
          <p:cNvPr id="5" name="Picture 4">
            <a:extLst>
              <a:ext uri="{FF2B5EF4-FFF2-40B4-BE49-F238E27FC236}">
                <a16:creationId xmlns:a16="http://schemas.microsoft.com/office/drawing/2014/main" id="{5F54C5A2-7396-43CC-9841-AB3B8BD1C163}"/>
              </a:ext>
            </a:extLst>
          </p:cNvPr>
          <p:cNvPicPr>
            <a:picLocks noChangeAspect="1"/>
          </p:cNvPicPr>
          <p:nvPr/>
        </p:nvPicPr>
        <p:blipFill>
          <a:blip r:embed="rId2"/>
          <a:stretch>
            <a:fillRect/>
          </a:stretch>
        </p:blipFill>
        <p:spPr>
          <a:xfrm>
            <a:off x="683624" y="268888"/>
            <a:ext cx="1511939" cy="1518036"/>
          </a:xfrm>
          <a:prstGeom prst="rect">
            <a:avLst/>
          </a:prstGeom>
        </p:spPr>
      </p:pic>
    </p:spTree>
    <p:extLst>
      <p:ext uri="{BB962C8B-B14F-4D97-AF65-F5344CB8AC3E}">
        <p14:creationId xmlns:p14="http://schemas.microsoft.com/office/powerpoint/2010/main" val="19211791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5D050B-5604-4D04-B1FB-14624820B0CE}"/>
              </a:ext>
            </a:extLst>
          </p:cNvPr>
          <p:cNvSpPr>
            <a:spLocks noGrp="1"/>
          </p:cNvSpPr>
          <p:nvPr>
            <p:ph type="title"/>
          </p:nvPr>
        </p:nvSpPr>
        <p:spPr>
          <a:solidFill>
            <a:srgbClr val="FFFF00"/>
          </a:solidFill>
        </p:spPr>
        <p:txBody>
          <a:bodyPr/>
          <a:lstStyle/>
          <a:p>
            <a:pPr algn="ctr"/>
            <a:r>
              <a:rPr lang="en-GB" dirty="0"/>
              <a:t>Operating model</a:t>
            </a:r>
          </a:p>
        </p:txBody>
      </p:sp>
      <p:sp>
        <p:nvSpPr>
          <p:cNvPr id="3" name="Content Placeholder 2">
            <a:extLst>
              <a:ext uri="{FF2B5EF4-FFF2-40B4-BE49-F238E27FC236}">
                <a16:creationId xmlns:a16="http://schemas.microsoft.com/office/drawing/2014/main" id="{D5CBE172-AC8B-424D-8B3D-B646FFD88D62}"/>
              </a:ext>
            </a:extLst>
          </p:cNvPr>
          <p:cNvSpPr>
            <a:spLocks noGrp="1"/>
          </p:cNvSpPr>
          <p:nvPr>
            <p:ph idx="1"/>
          </p:nvPr>
        </p:nvSpPr>
        <p:spPr>
          <a:solidFill>
            <a:srgbClr val="FFFF00"/>
          </a:solidFill>
        </p:spPr>
        <p:txBody>
          <a:bodyPr>
            <a:normAutofit fontScale="77500" lnSpcReduction="20000"/>
          </a:bodyPr>
          <a:lstStyle/>
          <a:p>
            <a:pPr marL="0" indent="0">
              <a:buNone/>
            </a:pPr>
            <a:r>
              <a:rPr lang="en-GB" dirty="0"/>
              <a:t>We will endeavour to keep children in 3 groups, when feasible. Government guidelines state that we can have no more than 33 in a group, at any one time - These groups will be:</a:t>
            </a:r>
          </a:p>
          <a:p>
            <a:endParaRPr lang="en-GB" dirty="0"/>
          </a:p>
          <a:p>
            <a:r>
              <a:rPr lang="en-GB" dirty="0"/>
              <a:t>Oak room (ELC) </a:t>
            </a:r>
          </a:p>
          <a:p>
            <a:r>
              <a:rPr lang="en-GB" dirty="0"/>
              <a:t>Chestnut room (ELC)</a:t>
            </a:r>
          </a:p>
          <a:p>
            <a:r>
              <a:rPr lang="en-GB" dirty="0"/>
              <a:t>Breakfast Club &amp; GOOSC children (numbers are very low currently as only children of keyworkers or other priority groups are attending)</a:t>
            </a:r>
          </a:p>
          <a:p>
            <a:pPr marL="0" indent="0">
              <a:buNone/>
            </a:pPr>
            <a:r>
              <a:rPr lang="en-GB" dirty="0"/>
              <a:t>Early Learning and Childcare children will be sharing the outdoor area but will remain in separate groups when inside, during snack/lunch times and when out of the centre (woods, walks etc..)</a:t>
            </a:r>
          </a:p>
          <a:p>
            <a:pPr marL="0" indent="0">
              <a:buNone/>
            </a:pPr>
            <a:endParaRPr lang="en-GB" dirty="0"/>
          </a:p>
          <a:p>
            <a:pPr marL="0" indent="0">
              <a:buNone/>
            </a:pPr>
            <a:r>
              <a:rPr lang="en-GB" dirty="0"/>
              <a:t>We may have to mix a small number of ELC children with GOOSC children towards the end of the day when staffing levels drop. Cleaning procedures and handwashing will be occur prior to the children sharing a space.</a:t>
            </a:r>
          </a:p>
          <a:p>
            <a:endParaRPr lang="en-GB" dirty="0"/>
          </a:p>
          <a:p>
            <a:endParaRPr lang="en-GB" dirty="0"/>
          </a:p>
          <a:p>
            <a:pPr marL="0" indent="0">
              <a:buNone/>
            </a:pPr>
            <a:endParaRPr lang="en-GB" dirty="0"/>
          </a:p>
          <a:p>
            <a:endParaRPr lang="en-GB" dirty="0"/>
          </a:p>
        </p:txBody>
      </p:sp>
      <p:pic>
        <p:nvPicPr>
          <p:cNvPr id="5" name="Picture 4">
            <a:extLst>
              <a:ext uri="{FF2B5EF4-FFF2-40B4-BE49-F238E27FC236}">
                <a16:creationId xmlns:a16="http://schemas.microsoft.com/office/drawing/2014/main" id="{BAB4A69F-D4D6-4821-BA1C-A4C26693FECC}"/>
              </a:ext>
            </a:extLst>
          </p:cNvPr>
          <p:cNvPicPr>
            <a:picLocks noChangeAspect="1"/>
          </p:cNvPicPr>
          <p:nvPr/>
        </p:nvPicPr>
        <p:blipFill>
          <a:blip r:embed="rId2"/>
          <a:stretch>
            <a:fillRect/>
          </a:stretch>
        </p:blipFill>
        <p:spPr>
          <a:xfrm>
            <a:off x="838200" y="240121"/>
            <a:ext cx="1511939" cy="1518036"/>
          </a:xfrm>
          <a:prstGeom prst="rect">
            <a:avLst/>
          </a:prstGeom>
        </p:spPr>
      </p:pic>
    </p:spTree>
    <p:extLst>
      <p:ext uri="{BB962C8B-B14F-4D97-AF65-F5344CB8AC3E}">
        <p14:creationId xmlns:p14="http://schemas.microsoft.com/office/powerpoint/2010/main" val="25984842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A80085-CD33-4E43-A140-50B4E33B142C}"/>
              </a:ext>
            </a:extLst>
          </p:cNvPr>
          <p:cNvSpPr>
            <a:spLocks noGrp="1"/>
          </p:cNvSpPr>
          <p:nvPr>
            <p:ph type="title"/>
          </p:nvPr>
        </p:nvSpPr>
        <p:spPr>
          <a:solidFill>
            <a:srgbClr val="33CCCC"/>
          </a:solidFill>
        </p:spPr>
        <p:txBody>
          <a:bodyPr/>
          <a:lstStyle/>
          <a:p>
            <a:pPr algn="ctr"/>
            <a:r>
              <a:rPr lang="en-GB" dirty="0"/>
              <a:t>Blended Placements</a:t>
            </a:r>
          </a:p>
        </p:txBody>
      </p:sp>
      <p:sp>
        <p:nvSpPr>
          <p:cNvPr id="3" name="Content Placeholder 2">
            <a:extLst>
              <a:ext uri="{FF2B5EF4-FFF2-40B4-BE49-F238E27FC236}">
                <a16:creationId xmlns:a16="http://schemas.microsoft.com/office/drawing/2014/main" id="{E8E6DE74-E2D4-414D-B3D9-E3C7976987AF}"/>
              </a:ext>
            </a:extLst>
          </p:cNvPr>
          <p:cNvSpPr>
            <a:spLocks noGrp="1"/>
          </p:cNvSpPr>
          <p:nvPr>
            <p:ph idx="1"/>
          </p:nvPr>
        </p:nvSpPr>
        <p:spPr>
          <a:solidFill>
            <a:srgbClr val="33CCCC"/>
          </a:solidFill>
        </p:spPr>
        <p:txBody>
          <a:bodyPr/>
          <a:lstStyle/>
          <a:p>
            <a:pPr marL="0" indent="0">
              <a:buNone/>
            </a:pPr>
            <a:r>
              <a:rPr lang="en-GB" dirty="0"/>
              <a:t>We have been asked by local authority to discourage children from using a blended placement. This is to help limit group contacts as per Scottish Government guidance.</a:t>
            </a:r>
          </a:p>
          <a:p>
            <a:pPr marL="0" indent="0">
              <a:buNone/>
            </a:pPr>
            <a:endParaRPr lang="en-GB" dirty="0"/>
          </a:p>
          <a:p>
            <a:pPr marL="0" indent="0">
              <a:buNone/>
            </a:pPr>
            <a:r>
              <a:rPr lang="en-GB" dirty="0"/>
              <a:t>We appreciate that for some this will not be possible and ask you to inform us if your child will be attending another setting. We will need to develop individual risk assessments if your child attends another setting.</a:t>
            </a:r>
          </a:p>
          <a:p>
            <a:pPr marL="0" indent="0">
              <a:buNone/>
            </a:pPr>
            <a:endParaRPr lang="en-GB" dirty="0"/>
          </a:p>
          <a:p>
            <a:pPr marL="0" indent="0">
              <a:buNone/>
            </a:pPr>
            <a:endParaRPr lang="en-GB" dirty="0"/>
          </a:p>
          <a:p>
            <a:pPr marL="0" indent="0">
              <a:buNone/>
            </a:pPr>
            <a:endParaRPr lang="en-GB" dirty="0"/>
          </a:p>
        </p:txBody>
      </p:sp>
      <p:pic>
        <p:nvPicPr>
          <p:cNvPr id="5" name="Picture 4">
            <a:extLst>
              <a:ext uri="{FF2B5EF4-FFF2-40B4-BE49-F238E27FC236}">
                <a16:creationId xmlns:a16="http://schemas.microsoft.com/office/drawing/2014/main" id="{1A3F5212-890C-4AB0-B56F-5EBAA1A2392C}"/>
              </a:ext>
            </a:extLst>
          </p:cNvPr>
          <p:cNvPicPr>
            <a:picLocks noChangeAspect="1"/>
          </p:cNvPicPr>
          <p:nvPr/>
        </p:nvPicPr>
        <p:blipFill>
          <a:blip r:embed="rId2"/>
          <a:stretch>
            <a:fillRect/>
          </a:stretch>
        </p:blipFill>
        <p:spPr>
          <a:xfrm>
            <a:off x="838200" y="172652"/>
            <a:ext cx="1511939" cy="1518036"/>
          </a:xfrm>
          <a:prstGeom prst="rect">
            <a:avLst/>
          </a:prstGeom>
        </p:spPr>
      </p:pic>
    </p:spTree>
    <p:extLst>
      <p:ext uri="{BB962C8B-B14F-4D97-AF65-F5344CB8AC3E}">
        <p14:creationId xmlns:p14="http://schemas.microsoft.com/office/powerpoint/2010/main" val="27050324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184</TotalTime>
  <Words>1239</Words>
  <Application>Microsoft Office PowerPoint</Application>
  <PresentationFormat>Widescreen</PresentationFormat>
  <Paragraphs>78</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Calibri Light</vt:lpstr>
      <vt:lpstr>Office Theme</vt:lpstr>
      <vt:lpstr>Welcome back to Glen Urquhart Childcare Centre</vt:lpstr>
      <vt:lpstr> Cohort  Return to full Early Learning &amp; Childcare  The current  The current position was confirmed by Scottish Government on 16th February 2021: </vt:lpstr>
      <vt:lpstr>Staying vigilant and responding to Covid-19 symptoms</vt:lpstr>
      <vt:lpstr>Transporting your child to the childcare centre, drop off and pick up times</vt:lpstr>
      <vt:lpstr>            Drop off and collection procedures</vt:lpstr>
      <vt:lpstr>Settling in</vt:lpstr>
      <vt:lpstr>Increased infection control measures </vt:lpstr>
      <vt:lpstr>Operating model</vt:lpstr>
      <vt:lpstr>Blended Placements</vt:lpstr>
      <vt:lpstr>Belongings from home</vt:lpstr>
      <vt:lpstr>Funded Lunch Menu   Please see our webpage for the Menu’s for the term</vt:lpstr>
      <vt:lpstr>Any questions?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back to Glen Urquhart Childcare Centre</dc:title>
  <dc:creator>Audrey MacLennan</dc:creator>
  <cp:lastModifiedBy>Audrey MacLennan</cp:lastModifiedBy>
  <cp:revision>23</cp:revision>
  <cp:lastPrinted>2020-08-08T11:31:15Z</cp:lastPrinted>
  <dcterms:created xsi:type="dcterms:W3CDTF">2020-08-07T17:23:53Z</dcterms:created>
  <dcterms:modified xsi:type="dcterms:W3CDTF">2021-02-18T14:59:41Z</dcterms:modified>
</cp:coreProperties>
</file>