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9" r:id="rId4"/>
    <p:sldId id="257" r:id="rId5"/>
    <p:sldId id="258"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6699"/>
    <a:srgbClr val="CC99FF"/>
    <a:srgbClr val="66FFFF"/>
    <a:srgbClr val="FFCC66"/>
    <a:srgbClr val="FFCCFF"/>
    <a:srgbClr val="99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62464-C08F-4338-A1A1-81B830F864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ED21E53-E997-4894-BBF9-03E223015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4878CB0-306B-44E1-B91F-7452C017CC59}"/>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05090077-DC9E-40F4-A5C4-F43C638784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CFCEFE-017F-4178-A8A3-DC7BFDB3A15D}"/>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4022786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30FE3-A5D6-4E34-BCDB-C2DFD2AA467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9FA1AD-C972-44F0-8AAD-F63D06CC57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3D7FE-F54A-4818-AF29-BD1DDFF052CA}"/>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149F313A-ACEE-47EB-8300-3BC18D5F86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DE3DF0-9967-4243-81F4-370449313D4B}"/>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4131527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68D1B1-1806-46A6-847B-EB342F144D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7A9E5B9-0B9C-4DF0-BF39-5342B7FF9E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C76E27-5850-47CD-97EA-5D27C574DA78}"/>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6D77CE55-8ABE-422D-A5D5-D15BD57D0E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215152-60B2-4A28-9260-34549A93B7E8}"/>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12756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0ECF-0198-4157-9861-410A5A4FF6C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153350-8AD4-4FBF-8F70-26BDE89F17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7B09C3-61ED-4055-8B7B-AE1F16FF403E}"/>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925C965E-CE9B-4B78-A9CF-C3F9088319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5D298A-19EB-4ABF-9618-975D0A6792B2}"/>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4204686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D66A7-5043-4F17-8BF5-3D0B69E795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6D6D737-AD82-4AC3-A495-2E0B6C7253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855761-9B6E-4751-B33B-5D49BE209A4D}"/>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FF9774A3-3ECF-46A7-9097-A82ADA2777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BDF517-75D4-4EB1-99AF-37EB45CD4A06}"/>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76812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810A6-C71B-400D-A20A-8B67BFE5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B5CE6E-7D0D-47DF-B048-EE5A64DF17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9B27DAA-D9CD-4247-ACA6-C37F7959A0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9C6546-873F-4D62-B0DE-45A5E246A7ED}"/>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6" name="Footer Placeholder 5">
            <a:extLst>
              <a:ext uri="{FF2B5EF4-FFF2-40B4-BE49-F238E27FC236}">
                <a16:creationId xmlns:a16="http://schemas.microsoft.com/office/drawing/2014/main" id="{C2D8F453-0E94-4469-942D-6670156626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98429A-BDB9-4847-8A04-BABF3783E3C6}"/>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390796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D068C-B78C-4911-85F7-D43907D5D2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CD0BB94-F899-4E02-B23C-1C9AC9E077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AE0CA9-18CD-42DD-A31E-E8D2342612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D85A599-3824-413F-AC92-8F6813244E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65130D-3C9D-4DEE-810C-2B407F66A7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D5B67CA-65E2-4244-9FA2-F0F079A3125B}"/>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8" name="Footer Placeholder 7">
            <a:extLst>
              <a:ext uri="{FF2B5EF4-FFF2-40B4-BE49-F238E27FC236}">
                <a16:creationId xmlns:a16="http://schemas.microsoft.com/office/drawing/2014/main" id="{D2EEBF73-8851-4638-8300-F1F40D0B97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233CD53-167D-4805-89A1-738EA4335C98}"/>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96047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A352A-75F6-4D1F-A77E-C81A63B2CA8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FF682CC-1D4B-46ED-A66F-51A72179F365}"/>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4" name="Footer Placeholder 3">
            <a:extLst>
              <a:ext uri="{FF2B5EF4-FFF2-40B4-BE49-F238E27FC236}">
                <a16:creationId xmlns:a16="http://schemas.microsoft.com/office/drawing/2014/main" id="{B73089C8-4F85-4EEC-AFE2-63C1335AC76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40E063B-01B8-4317-8926-E270E2744D31}"/>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249649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E6DF2F-2AD5-4060-A6FF-2854A0E5E99C}"/>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3" name="Footer Placeholder 2">
            <a:extLst>
              <a:ext uri="{FF2B5EF4-FFF2-40B4-BE49-F238E27FC236}">
                <a16:creationId xmlns:a16="http://schemas.microsoft.com/office/drawing/2014/main" id="{5824A54C-A0BA-45B2-B70A-189B2F6C2D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9E428E9-6DDE-4DFE-8B30-039DEEDC82B5}"/>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169099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F068E-BB39-4F63-B991-D1D7F0E855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C9E3C06-011A-47C2-9EFA-C119B319EF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AC0593-1E72-408D-B4EF-9D501B2B69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8CCA00-0ECC-46F2-87C8-4C5DDD37D801}"/>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6" name="Footer Placeholder 5">
            <a:extLst>
              <a:ext uri="{FF2B5EF4-FFF2-40B4-BE49-F238E27FC236}">
                <a16:creationId xmlns:a16="http://schemas.microsoft.com/office/drawing/2014/main" id="{0A8529EF-B3D6-4229-8BEF-A95594634D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A615FB-8DB2-4596-B601-05B5A3A20FAE}"/>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186351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7A65A-6869-423D-95A4-E3BEBE852B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2CB353F-3548-4E63-A10B-90986C1967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2D1CF94-24BB-467A-A9D4-E87407915E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3846B7-E091-4994-9FD0-8BB53FADD7DB}"/>
              </a:ext>
            </a:extLst>
          </p:cNvPr>
          <p:cNvSpPr>
            <a:spLocks noGrp="1"/>
          </p:cNvSpPr>
          <p:nvPr>
            <p:ph type="dt" sz="half" idx="10"/>
          </p:nvPr>
        </p:nvSpPr>
        <p:spPr/>
        <p:txBody>
          <a:bodyPr/>
          <a:lstStyle/>
          <a:p>
            <a:fld id="{FA7D5969-226E-4F34-A474-99FC4A89141C}" type="datetimeFigureOut">
              <a:rPr lang="en-GB" smtClean="0"/>
              <a:t>08/08/2020</a:t>
            </a:fld>
            <a:endParaRPr lang="en-GB"/>
          </a:p>
        </p:txBody>
      </p:sp>
      <p:sp>
        <p:nvSpPr>
          <p:cNvPr id="6" name="Footer Placeholder 5">
            <a:extLst>
              <a:ext uri="{FF2B5EF4-FFF2-40B4-BE49-F238E27FC236}">
                <a16:creationId xmlns:a16="http://schemas.microsoft.com/office/drawing/2014/main" id="{C237E85B-7351-4ED3-B4A9-726F33AB09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0EB011-85D4-4143-AF67-38F5D925C7B8}"/>
              </a:ext>
            </a:extLst>
          </p:cNvPr>
          <p:cNvSpPr>
            <a:spLocks noGrp="1"/>
          </p:cNvSpPr>
          <p:nvPr>
            <p:ph type="sldNum" sz="quarter" idx="12"/>
          </p:nvPr>
        </p:nvSpPr>
        <p:spPr/>
        <p:txBody>
          <a:bodyPr/>
          <a:lstStyle/>
          <a:p>
            <a:fld id="{A55AED5A-3238-4FF9-B2FB-6FBEBDBFE7E1}" type="slidenum">
              <a:rPr lang="en-GB" smtClean="0"/>
              <a:t>‹#›</a:t>
            </a:fld>
            <a:endParaRPr lang="en-GB"/>
          </a:p>
        </p:txBody>
      </p:sp>
    </p:spTree>
    <p:extLst>
      <p:ext uri="{BB962C8B-B14F-4D97-AF65-F5344CB8AC3E}">
        <p14:creationId xmlns:p14="http://schemas.microsoft.com/office/powerpoint/2010/main" val="14357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5DC6A4-22C0-43FD-8F8E-7A879A2C4D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83F7F6-E4CC-4CE2-8BB3-AE4E833FC4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63A124-EA29-422A-AD41-088B0CC3E3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7D5969-226E-4F34-A474-99FC4A89141C}" type="datetimeFigureOut">
              <a:rPr lang="en-GB" smtClean="0"/>
              <a:t>08/08/2020</a:t>
            </a:fld>
            <a:endParaRPr lang="en-GB"/>
          </a:p>
        </p:txBody>
      </p:sp>
      <p:sp>
        <p:nvSpPr>
          <p:cNvPr id="5" name="Footer Placeholder 4">
            <a:extLst>
              <a:ext uri="{FF2B5EF4-FFF2-40B4-BE49-F238E27FC236}">
                <a16:creationId xmlns:a16="http://schemas.microsoft.com/office/drawing/2014/main" id="{9B2BA85F-C0EE-4DF9-B265-BEE5EF0C1F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26759FF-DB04-4DBD-9645-0C85B81B83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ED5A-3238-4FF9-B2FB-6FBEBDBFE7E1}" type="slidenum">
              <a:rPr lang="en-GB" smtClean="0"/>
              <a:t>‹#›</a:t>
            </a:fld>
            <a:endParaRPr lang="en-GB"/>
          </a:p>
        </p:txBody>
      </p:sp>
    </p:spTree>
    <p:extLst>
      <p:ext uri="{BB962C8B-B14F-4D97-AF65-F5344CB8AC3E}">
        <p14:creationId xmlns:p14="http://schemas.microsoft.com/office/powerpoint/2010/main" val="547786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4ABFB-5DC2-4FF3-A45B-D47173507F8E}"/>
              </a:ext>
            </a:extLst>
          </p:cNvPr>
          <p:cNvSpPr>
            <a:spLocks noGrp="1"/>
          </p:cNvSpPr>
          <p:nvPr>
            <p:ph type="ctrTitle"/>
          </p:nvPr>
        </p:nvSpPr>
        <p:spPr/>
        <p:txBody>
          <a:bodyPr/>
          <a:lstStyle/>
          <a:p>
            <a:r>
              <a:rPr lang="en-GB" dirty="0"/>
              <a:t>Welcome back to Glen Urquhart Childcare Centre</a:t>
            </a:r>
          </a:p>
        </p:txBody>
      </p:sp>
      <p:sp>
        <p:nvSpPr>
          <p:cNvPr id="3" name="Subtitle 2">
            <a:extLst>
              <a:ext uri="{FF2B5EF4-FFF2-40B4-BE49-F238E27FC236}">
                <a16:creationId xmlns:a16="http://schemas.microsoft.com/office/drawing/2014/main" id="{3E65BEFD-45E5-4A8A-A18D-616902A962CE}"/>
              </a:ext>
            </a:extLst>
          </p:cNvPr>
          <p:cNvSpPr>
            <a:spLocks noGrp="1"/>
          </p:cNvSpPr>
          <p:nvPr>
            <p:ph type="subTitle" idx="1"/>
          </p:nvPr>
        </p:nvSpPr>
        <p:spPr/>
        <p:txBody>
          <a:bodyPr/>
          <a:lstStyle/>
          <a:p>
            <a:r>
              <a:rPr lang="en-GB" dirty="0"/>
              <a:t>Risk Assessment key points and information for parents of out of school care children</a:t>
            </a:r>
          </a:p>
        </p:txBody>
      </p:sp>
      <p:pic>
        <p:nvPicPr>
          <p:cNvPr id="6" name="Picture 5">
            <a:extLst>
              <a:ext uri="{FF2B5EF4-FFF2-40B4-BE49-F238E27FC236}">
                <a16:creationId xmlns:a16="http://schemas.microsoft.com/office/drawing/2014/main" id="{328E9763-DEA8-4A27-8697-0AAD106F648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19664" y="842645"/>
            <a:ext cx="1515110" cy="1515110"/>
          </a:xfrm>
          <a:prstGeom prst="rect">
            <a:avLst/>
          </a:prstGeom>
        </p:spPr>
      </p:pic>
    </p:spTree>
    <p:extLst>
      <p:ext uri="{BB962C8B-B14F-4D97-AF65-F5344CB8AC3E}">
        <p14:creationId xmlns:p14="http://schemas.microsoft.com/office/powerpoint/2010/main" val="386980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7DE2-A882-44C5-8BAE-EC527C07EED6}"/>
              </a:ext>
            </a:extLst>
          </p:cNvPr>
          <p:cNvSpPr>
            <a:spLocks noGrp="1"/>
          </p:cNvSpPr>
          <p:nvPr>
            <p:ph type="title"/>
          </p:nvPr>
        </p:nvSpPr>
        <p:spPr>
          <a:solidFill>
            <a:srgbClr val="CCECFF"/>
          </a:solidFill>
        </p:spPr>
        <p:txBody>
          <a:bodyPr/>
          <a:lstStyle/>
          <a:p>
            <a:pPr algn="ctr"/>
            <a:r>
              <a:rPr lang="en-GB" dirty="0"/>
              <a:t>Test and Protect</a:t>
            </a:r>
          </a:p>
        </p:txBody>
      </p:sp>
      <p:sp>
        <p:nvSpPr>
          <p:cNvPr id="3" name="Content Placeholder 2">
            <a:extLst>
              <a:ext uri="{FF2B5EF4-FFF2-40B4-BE49-F238E27FC236}">
                <a16:creationId xmlns:a16="http://schemas.microsoft.com/office/drawing/2014/main" id="{150AC3BF-973A-4FFB-B85F-5D31A5B04F2E}"/>
              </a:ext>
            </a:extLst>
          </p:cNvPr>
          <p:cNvSpPr>
            <a:spLocks noGrp="1"/>
          </p:cNvSpPr>
          <p:nvPr>
            <p:ph idx="1"/>
          </p:nvPr>
        </p:nvSpPr>
        <p:spPr>
          <a:solidFill>
            <a:srgbClr val="CCECFF"/>
          </a:solidFill>
        </p:spPr>
        <p:txBody>
          <a:bodyPr>
            <a:normAutofit fontScale="62500" lnSpcReduction="20000"/>
          </a:bodyPr>
          <a:lstStyle/>
          <a:p>
            <a:pPr marL="0" indent="0">
              <a:buNone/>
            </a:pPr>
            <a:r>
              <a:rPr lang="en-GB" dirty="0"/>
              <a:t>We ask that you are aware of the Test and Protect procedures:</a:t>
            </a:r>
          </a:p>
          <a:p>
            <a:pPr marL="0" indent="0">
              <a:buNone/>
            </a:pPr>
            <a:endParaRPr lang="en-GB" dirty="0"/>
          </a:p>
          <a:p>
            <a:pPr marL="0" indent="0">
              <a:buNone/>
            </a:pPr>
            <a:r>
              <a:rPr lang="en-GB" dirty="0"/>
              <a:t>Please ensure that your child and those in your household are well before attending. You will need to self isolate for 10 days if showing any of these symptoms:</a:t>
            </a:r>
          </a:p>
          <a:p>
            <a:r>
              <a:rPr lang="en-GB" dirty="0"/>
              <a:t>Continuous cough</a:t>
            </a:r>
          </a:p>
          <a:p>
            <a:r>
              <a:rPr lang="en-GB" dirty="0"/>
              <a:t>Fever/high temperature (37.8 or greater)</a:t>
            </a:r>
          </a:p>
          <a:p>
            <a:r>
              <a:rPr lang="en-GB" dirty="0"/>
              <a:t>Loss of/or change in smell or taste</a:t>
            </a:r>
          </a:p>
          <a:p>
            <a:pPr marL="0" indent="0">
              <a:buNone/>
            </a:pPr>
            <a:endParaRPr lang="en-GB" dirty="0"/>
          </a:p>
          <a:p>
            <a:pPr marL="0" indent="0">
              <a:buNone/>
            </a:pPr>
            <a:r>
              <a:rPr lang="en-GB" dirty="0"/>
              <a:t>If you develop any of these symptoms, contact NHS to arrange to be tested. Call 0800 028 2816 or online at NHS Inform</a:t>
            </a:r>
          </a:p>
          <a:p>
            <a:pPr marL="0" indent="0">
              <a:buNone/>
            </a:pPr>
            <a:endParaRPr lang="en-GB" dirty="0"/>
          </a:p>
          <a:p>
            <a:pPr marL="0" indent="0">
              <a:buNone/>
            </a:pPr>
            <a:r>
              <a:rPr lang="en-GB" dirty="0"/>
              <a:t>People in the same household as someone who tests positive will need to self isolate for 14 days. All childcare settings are considered complex settings and cases will be prioritised and escalated to specialist local health protection teams. </a:t>
            </a:r>
          </a:p>
          <a:p>
            <a:pPr marL="0" indent="0">
              <a:buNone/>
            </a:pPr>
            <a:r>
              <a:rPr lang="en-GB" dirty="0"/>
              <a:t>If your test comes back negative you are able to return to the centre. </a:t>
            </a:r>
          </a:p>
        </p:txBody>
      </p:sp>
      <p:pic>
        <p:nvPicPr>
          <p:cNvPr id="6" name="Picture 5">
            <a:extLst>
              <a:ext uri="{FF2B5EF4-FFF2-40B4-BE49-F238E27FC236}">
                <a16:creationId xmlns:a16="http://schemas.microsoft.com/office/drawing/2014/main" id="{FDB83538-E143-483F-AD33-5020508CCFC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175578"/>
            <a:ext cx="1515110" cy="1515110"/>
          </a:xfrm>
          <a:prstGeom prst="rect">
            <a:avLst/>
          </a:prstGeom>
        </p:spPr>
      </p:pic>
    </p:spTree>
    <p:extLst>
      <p:ext uri="{BB962C8B-B14F-4D97-AF65-F5344CB8AC3E}">
        <p14:creationId xmlns:p14="http://schemas.microsoft.com/office/powerpoint/2010/main" val="3868568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C6CD6-6771-4A27-9489-7C4F4D394FB2}"/>
              </a:ext>
            </a:extLst>
          </p:cNvPr>
          <p:cNvSpPr>
            <a:spLocks noGrp="1"/>
          </p:cNvSpPr>
          <p:nvPr>
            <p:ph type="title"/>
          </p:nvPr>
        </p:nvSpPr>
        <p:spPr>
          <a:solidFill>
            <a:srgbClr val="FFFFCC"/>
          </a:solidFill>
        </p:spPr>
        <p:txBody>
          <a:bodyPr/>
          <a:lstStyle/>
          <a:p>
            <a:pPr algn="ctr"/>
            <a:r>
              <a:rPr lang="en-GB" dirty="0"/>
              <a:t>     Transporting your child to and from the childcare centre</a:t>
            </a:r>
          </a:p>
        </p:txBody>
      </p:sp>
      <p:sp>
        <p:nvSpPr>
          <p:cNvPr id="3" name="Content Placeholder 2">
            <a:extLst>
              <a:ext uri="{FF2B5EF4-FFF2-40B4-BE49-F238E27FC236}">
                <a16:creationId xmlns:a16="http://schemas.microsoft.com/office/drawing/2014/main" id="{9A454D61-34FA-4434-A445-9BD95263D53A}"/>
              </a:ext>
            </a:extLst>
          </p:cNvPr>
          <p:cNvSpPr>
            <a:spLocks noGrp="1"/>
          </p:cNvSpPr>
          <p:nvPr>
            <p:ph idx="1"/>
          </p:nvPr>
        </p:nvSpPr>
        <p:spPr>
          <a:solidFill>
            <a:srgbClr val="FFFFCC"/>
          </a:solidFill>
        </p:spPr>
        <p:txBody>
          <a:bodyPr>
            <a:normAutofit lnSpcReduction="10000"/>
          </a:bodyPr>
          <a:lstStyle/>
          <a:p>
            <a:pPr marL="0" indent="0">
              <a:buNone/>
            </a:pPr>
            <a:r>
              <a:rPr lang="en-GB" dirty="0"/>
              <a:t>You are encouraged (where possible) to park away from the school campus area. Suitable parking points could be at the local information point or at the ‘old shop’. These are large open areas where social distancing will be easier.</a:t>
            </a:r>
          </a:p>
          <a:p>
            <a:pPr marL="0" indent="0">
              <a:buNone/>
            </a:pPr>
            <a:endParaRPr lang="en-GB" dirty="0"/>
          </a:p>
          <a:p>
            <a:pPr marL="0" indent="0">
              <a:buNone/>
            </a:pPr>
            <a:r>
              <a:rPr lang="en-GB" dirty="0"/>
              <a:t>If you are dropping off an older child at breakfast club you can do this by dropping them at the drop off zone on the roundabout.</a:t>
            </a:r>
          </a:p>
          <a:p>
            <a:pPr marL="0" indent="0">
              <a:buNone/>
            </a:pPr>
            <a:endParaRPr lang="en-GB" dirty="0"/>
          </a:p>
          <a:p>
            <a:pPr marL="0" indent="0">
              <a:buNone/>
            </a:pPr>
            <a:r>
              <a:rPr lang="en-GB" dirty="0"/>
              <a:t>Predicted busy times for drop off and collection are 9-9.30am and 3-3.30pm</a:t>
            </a:r>
          </a:p>
        </p:txBody>
      </p:sp>
      <p:pic>
        <p:nvPicPr>
          <p:cNvPr id="6" name="Picture 5">
            <a:extLst>
              <a:ext uri="{FF2B5EF4-FFF2-40B4-BE49-F238E27FC236}">
                <a16:creationId xmlns:a16="http://schemas.microsoft.com/office/drawing/2014/main" id="{872B9415-439D-422C-A810-0E4463ED758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45940" y="310515"/>
            <a:ext cx="1515110" cy="1515110"/>
          </a:xfrm>
          <a:prstGeom prst="rect">
            <a:avLst/>
          </a:prstGeom>
        </p:spPr>
      </p:pic>
    </p:spTree>
    <p:extLst>
      <p:ext uri="{BB962C8B-B14F-4D97-AF65-F5344CB8AC3E}">
        <p14:creationId xmlns:p14="http://schemas.microsoft.com/office/powerpoint/2010/main" val="1237493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551D-B452-445E-918E-048150C518E6}"/>
              </a:ext>
            </a:extLst>
          </p:cNvPr>
          <p:cNvSpPr>
            <a:spLocks noGrp="1"/>
          </p:cNvSpPr>
          <p:nvPr>
            <p:ph type="title"/>
          </p:nvPr>
        </p:nvSpPr>
        <p:spPr>
          <a:solidFill>
            <a:srgbClr val="99FF99"/>
          </a:solidFill>
        </p:spPr>
        <p:txBody>
          <a:bodyPr/>
          <a:lstStyle/>
          <a:p>
            <a:pPr algn="ctr"/>
            <a:r>
              <a:rPr lang="en-GB" dirty="0"/>
              <a:t>                   Entry and Exit procedures</a:t>
            </a:r>
          </a:p>
        </p:txBody>
      </p:sp>
      <p:sp>
        <p:nvSpPr>
          <p:cNvPr id="3" name="Content Placeholder 2">
            <a:extLst>
              <a:ext uri="{FF2B5EF4-FFF2-40B4-BE49-F238E27FC236}">
                <a16:creationId xmlns:a16="http://schemas.microsoft.com/office/drawing/2014/main" id="{E1087075-2B6C-411E-9232-D56B60F8BBAB}"/>
              </a:ext>
            </a:extLst>
          </p:cNvPr>
          <p:cNvSpPr>
            <a:spLocks noGrp="1"/>
          </p:cNvSpPr>
          <p:nvPr>
            <p:ph idx="1"/>
          </p:nvPr>
        </p:nvSpPr>
        <p:spPr>
          <a:solidFill>
            <a:srgbClr val="99FF99"/>
          </a:solidFill>
        </p:spPr>
        <p:txBody>
          <a:bodyPr>
            <a:normAutofit lnSpcReduction="10000"/>
          </a:bodyPr>
          <a:lstStyle/>
          <a:p>
            <a:pPr marL="0" indent="0">
              <a:buNone/>
            </a:pPr>
            <a:r>
              <a:rPr lang="en-GB" dirty="0"/>
              <a:t>Unfortunately we are unable to have parents in the building. </a:t>
            </a:r>
          </a:p>
          <a:p>
            <a:pPr marL="0" indent="0">
              <a:buNone/>
            </a:pPr>
            <a:r>
              <a:rPr lang="en-GB" dirty="0"/>
              <a:t>When you arrive at the door with your child please use hand sanitiser provided at the door before ringing the bell. </a:t>
            </a:r>
          </a:p>
          <a:p>
            <a:pPr marL="0" indent="0">
              <a:buNone/>
            </a:pPr>
            <a:r>
              <a:rPr lang="en-GB" dirty="0"/>
              <a:t>A member of staff will come to the door and welcome your child into the building or will prepare your child for leaving and see them out of the door to you.</a:t>
            </a:r>
          </a:p>
          <a:p>
            <a:pPr marL="0" indent="0">
              <a:buNone/>
            </a:pPr>
            <a:endParaRPr lang="en-GB" dirty="0"/>
          </a:p>
          <a:p>
            <a:pPr marL="0" indent="0">
              <a:buNone/>
            </a:pPr>
            <a:r>
              <a:rPr lang="en-GB" dirty="0"/>
              <a:t>We ask that if pick up or drop up is busy you adhere to the 2 meter social distancing guidance – cones will be out to help you to do this safely.</a:t>
            </a:r>
          </a:p>
          <a:p>
            <a:pPr marL="0" indent="0">
              <a:buNone/>
            </a:pPr>
            <a:endParaRPr lang="en-GB" dirty="0"/>
          </a:p>
          <a:p>
            <a:pPr marL="0" indent="0">
              <a:buNone/>
            </a:pPr>
            <a:endParaRPr lang="en-GB" dirty="0"/>
          </a:p>
        </p:txBody>
      </p:sp>
      <p:pic>
        <p:nvPicPr>
          <p:cNvPr id="6" name="Picture 5">
            <a:extLst>
              <a:ext uri="{FF2B5EF4-FFF2-40B4-BE49-F238E27FC236}">
                <a16:creationId xmlns:a16="http://schemas.microsoft.com/office/drawing/2014/main" id="{6CE5C6D3-DADA-4205-B4E6-271553E9BA0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175578"/>
            <a:ext cx="1515110" cy="1515110"/>
          </a:xfrm>
          <a:prstGeom prst="rect">
            <a:avLst/>
          </a:prstGeom>
        </p:spPr>
      </p:pic>
    </p:spTree>
    <p:extLst>
      <p:ext uri="{BB962C8B-B14F-4D97-AF65-F5344CB8AC3E}">
        <p14:creationId xmlns:p14="http://schemas.microsoft.com/office/powerpoint/2010/main" val="1117967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644C8-75E1-483D-8FC6-61476340CD2B}"/>
              </a:ext>
            </a:extLst>
          </p:cNvPr>
          <p:cNvSpPr>
            <a:spLocks noGrp="1"/>
          </p:cNvSpPr>
          <p:nvPr>
            <p:ph type="title"/>
          </p:nvPr>
        </p:nvSpPr>
        <p:spPr>
          <a:solidFill>
            <a:srgbClr val="FFCCFF"/>
          </a:solidFill>
        </p:spPr>
        <p:txBody>
          <a:bodyPr/>
          <a:lstStyle/>
          <a:p>
            <a:pPr algn="ctr"/>
            <a:r>
              <a:rPr lang="en-GB" dirty="0"/>
              <a:t>Belongings and school bags</a:t>
            </a:r>
          </a:p>
        </p:txBody>
      </p:sp>
      <p:sp>
        <p:nvSpPr>
          <p:cNvPr id="3" name="Content Placeholder 2">
            <a:extLst>
              <a:ext uri="{FF2B5EF4-FFF2-40B4-BE49-F238E27FC236}">
                <a16:creationId xmlns:a16="http://schemas.microsoft.com/office/drawing/2014/main" id="{C4B3BCC5-6880-4518-A8B0-4925577D3FB5}"/>
              </a:ext>
            </a:extLst>
          </p:cNvPr>
          <p:cNvSpPr>
            <a:spLocks noGrp="1"/>
          </p:cNvSpPr>
          <p:nvPr>
            <p:ph idx="1"/>
          </p:nvPr>
        </p:nvSpPr>
        <p:spPr>
          <a:solidFill>
            <a:srgbClr val="FFCCFF"/>
          </a:solidFill>
        </p:spPr>
        <p:txBody>
          <a:bodyPr/>
          <a:lstStyle/>
          <a:p>
            <a:pPr marL="0" indent="0">
              <a:buNone/>
            </a:pPr>
            <a:r>
              <a:rPr lang="en-GB" dirty="0"/>
              <a:t>Your child will not be able to take any toys or other belongings in from home. The only exception to this will be if your child needs a comforter. Staff will then ensure that when not in use this will be placed in your child’s school bag.</a:t>
            </a:r>
          </a:p>
          <a:p>
            <a:pPr marL="0" indent="0">
              <a:buNone/>
            </a:pPr>
            <a:endParaRPr lang="en-GB" dirty="0"/>
          </a:p>
          <a:p>
            <a:pPr marL="0" indent="0">
              <a:buNone/>
            </a:pPr>
            <a:r>
              <a:rPr lang="en-GB" dirty="0"/>
              <a:t>Schoolbags will be kept outside or in the foyer area. Your child will not be able to </a:t>
            </a:r>
            <a:r>
              <a:rPr lang="en-GB" dirty="0" err="1"/>
              <a:t>vring</a:t>
            </a:r>
            <a:r>
              <a:rPr lang="en-GB" dirty="0"/>
              <a:t> it into the rooms with them.</a:t>
            </a:r>
          </a:p>
        </p:txBody>
      </p:sp>
      <p:pic>
        <p:nvPicPr>
          <p:cNvPr id="6" name="Picture 5">
            <a:extLst>
              <a:ext uri="{FF2B5EF4-FFF2-40B4-BE49-F238E27FC236}">
                <a16:creationId xmlns:a16="http://schemas.microsoft.com/office/drawing/2014/main" id="{40E0F531-0325-4143-A52C-127A0041FE6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43047"/>
            <a:ext cx="1515110" cy="1515110"/>
          </a:xfrm>
          <a:prstGeom prst="rect">
            <a:avLst/>
          </a:prstGeom>
        </p:spPr>
      </p:pic>
    </p:spTree>
    <p:extLst>
      <p:ext uri="{BB962C8B-B14F-4D97-AF65-F5344CB8AC3E}">
        <p14:creationId xmlns:p14="http://schemas.microsoft.com/office/powerpoint/2010/main" val="232407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5E5D5-EFE9-420E-8AC3-0D5B9FC2A528}"/>
              </a:ext>
            </a:extLst>
          </p:cNvPr>
          <p:cNvSpPr>
            <a:spLocks noGrp="1"/>
          </p:cNvSpPr>
          <p:nvPr>
            <p:ph type="title"/>
          </p:nvPr>
        </p:nvSpPr>
        <p:spPr>
          <a:xfrm>
            <a:off x="838200" y="322922"/>
            <a:ext cx="10515600" cy="1325563"/>
          </a:xfrm>
          <a:solidFill>
            <a:srgbClr val="FFCC66"/>
          </a:solidFill>
        </p:spPr>
        <p:txBody>
          <a:bodyPr/>
          <a:lstStyle/>
          <a:p>
            <a:pPr algn="ctr"/>
            <a:r>
              <a:rPr lang="en-GB" dirty="0"/>
              <a:t>Increased Infection Control Measures</a:t>
            </a:r>
          </a:p>
        </p:txBody>
      </p:sp>
      <p:sp>
        <p:nvSpPr>
          <p:cNvPr id="3" name="Content Placeholder 2">
            <a:extLst>
              <a:ext uri="{FF2B5EF4-FFF2-40B4-BE49-F238E27FC236}">
                <a16:creationId xmlns:a16="http://schemas.microsoft.com/office/drawing/2014/main" id="{D9431AFF-2182-44B9-9719-CC045040C4C3}"/>
              </a:ext>
            </a:extLst>
          </p:cNvPr>
          <p:cNvSpPr>
            <a:spLocks noGrp="1"/>
          </p:cNvSpPr>
          <p:nvPr>
            <p:ph idx="1"/>
          </p:nvPr>
        </p:nvSpPr>
        <p:spPr>
          <a:solidFill>
            <a:srgbClr val="FFCC66"/>
          </a:solidFill>
        </p:spPr>
        <p:txBody>
          <a:bodyPr>
            <a:normAutofit fontScale="85000" lnSpcReduction="20000"/>
          </a:bodyPr>
          <a:lstStyle/>
          <a:p>
            <a:pPr marL="0" indent="0">
              <a:buNone/>
            </a:pPr>
            <a:r>
              <a:rPr lang="en-GB" dirty="0"/>
              <a:t>Handwashing: Your child will be required to wash hands (for 20 seconds) after arriving at the centre, after being outside, changing rooms. Before and after snacks and meals, before and after engaging in play such as sand, water, playdough, paint and after toileting.</a:t>
            </a:r>
          </a:p>
          <a:p>
            <a:pPr marL="0" indent="0">
              <a:buNone/>
            </a:pPr>
            <a:endParaRPr lang="en-GB" dirty="0"/>
          </a:p>
          <a:p>
            <a:pPr marL="0" indent="0">
              <a:buNone/>
            </a:pPr>
            <a:r>
              <a:rPr lang="en-GB" dirty="0"/>
              <a:t>We appreciate that this is a lot of extra handwashing and will be providing gentle, paraben free soap to help avoid skin irritations.</a:t>
            </a:r>
          </a:p>
          <a:p>
            <a:pPr marL="0" indent="0">
              <a:buNone/>
            </a:pPr>
            <a:endParaRPr lang="en-GB" dirty="0"/>
          </a:p>
          <a:p>
            <a:pPr marL="0" indent="0">
              <a:buNone/>
            </a:pPr>
            <a:r>
              <a:rPr lang="en-GB" dirty="0"/>
              <a:t>Staff will be following a strict cleaning schedule to clean and disinfect all areas, equipment and frequently touched surfaces.</a:t>
            </a:r>
          </a:p>
          <a:p>
            <a:pPr marL="0" indent="0">
              <a:buNone/>
            </a:pPr>
            <a:endParaRPr lang="en-GB" dirty="0"/>
          </a:p>
          <a:p>
            <a:pPr marL="0" indent="0">
              <a:buNone/>
            </a:pPr>
            <a:r>
              <a:rPr lang="en-GB" dirty="0"/>
              <a:t>Cleaning procedures will occur between different groups using the same spaces/resources.</a:t>
            </a:r>
          </a:p>
        </p:txBody>
      </p:sp>
      <p:pic>
        <p:nvPicPr>
          <p:cNvPr id="6" name="Picture 5">
            <a:extLst>
              <a:ext uri="{FF2B5EF4-FFF2-40B4-BE49-F238E27FC236}">
                <a16:creationId xmlns:a16="http://schemas.microsoft.com/office/drawing/2014/main" id="{6595DAAE-7BC3-4615-A2C2-4BCF086AB73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02211" y="221945"/>
            <a:ext cx="1515110" cy="1515110"/>
          </a:xfrm>
          <a:prstGeom prst="rect">
            <a:avLst/>
          </a:prstGeom>
        </p:spPr>
      </p:pic>
    </p:spTree>
    <p:extLst>
      <p:ext uri="{BB962C8B-B14F-4D97-AF65-F5344CB8AC3E}">
        <p14:creationId xmlns:p14="http://schemas.microsoft.com/office/powerpoint/2010/main" val="2632730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91D57-1D7C-438B-ACE1-791807D5270C}"/>
              </a:ext>
            </a:extLst>
          </p:cNvPr>
          <p:cNvSpPr>
            <a:spLocks noGrp="1"/>
          </p:cNvSpPr>
          <p:nvPr>
            <p:ph type="title"/>
          </p:nvPr>
        </p:nvSpPr>
        <p:spPr>
          <a:solidFill>
            <a:srgbClr val="66FFFF"/>
          </a:solidFill>
        </p:spPr>
        <p:txBody>
          <a:bodyPr/>
          <a:lstStyle/>
          <a:p>
            <a:pPr algn="ctr"/>
            <a:r>
              <a:rPr lang="en-GB" dirty="0"/>
              <a:t>Operating model</a:t>
            </a:r>
          </a:p>
        </p:txBody>
      </p:sp>
      <p:sp>
        <p:nvSpPr>
          <p:cNvPr id="3" name="Content Placeholder 2">
            <a:extLst>
              <a:ext uri="{FF2B5EF4-FFF2-40B4-BE49-F238E27FC236}">
                <a16:creationId xmlns:a16="http://schemas.microsoft.com/office/drawing/2014/main" id="{F787E6F2-178C-496D-B802-C26486743738}"/>
              </a:ext>
            </a:extLst>
          </p:cNvPr>
          <p:cNvSpPr>
            <a:spLocks noGrp="1"/>
          </p:cNvSpPr>
          <p:nvPr>
            <p:ph idx="1"/>
          </p:nvPr>
        </p:nvSpPr>
        <p:spPr>
          <a:solidFill>
            <a:srgbClr val="66FFFF"/>
          </a:solidFill>
        </p:spPr>
        <p:txBody>
          <a:bodyPr>
            <a:normAutofit fontScale="77500" lnSpcReduction="20000"/>
          </a:bodyPr>
          <a:lstStyle/>
          <a:p>
            <a:pPr marL="0" indent="0">
              <a:buNone/>
            </a:pPr>
            <a:r>
              <a:rPr lang="en-GB" dirty="0"/>
              <a:t>Children who attend for breakfast and out of school club will be kept, where possible, separated from the Early Learning and Childcare children.</a:t>
            </a:r>
          </a:p>
          <a:p>
            <a:pPr marL="0" indent="0">
              <a:buNone/>
            </a:pPr>
            <a:endParaRPr lang="en-GB" dirty="0"/>
          </a:p>
          <a:p>
            <a:pPr marL="0" indent="0">
              <a:buNone/>
            </a:pPr>
            <a:r>
              <a:rPr lang="en-GB" dirty="0"/>
              <a:t>If we take the children out of the centre (</a:t>
            </a:r>
            <a:r>
              <a:rPr lang="en-GB" dirty="0" err="1"/>
              <a:t>e.g</a:t>
            </a:r>
            <a:r>
              <a:rPr lang="en-GB" dirty="0"/>
              <a:t> – to the playing field, woods etc..) We will not be allowing the children to mix with other groups of children wo are not attending the centre</a:t>
            </a:r>
          </a:p>
          <a:p>
            <a:pPr marL="0" indent="0">
              <a:buNone/>
            </a:pPr>
            <a:endParaRPr lang="en-GB" dirty="0"/>
          </a:p>
          <a:p>
            <a:pPr marL="0" indent="0">
              <a:buNone/>
            </a:pPr>
            <a:r>
              <a:rPr lang="en-GB" dirty="0"/>
              <a:t>We will be maximising the use of the outdoor spaces we have available to us bot at the centre and within the local area.</a:t>
            </a:r>
          </a:p>
          <a:p>
            <a:pPr marL="0" indent="0">
              <a:buNone/>
            </a:pPr>
            <a:endParaRPr lang="en-GB" dirty="0"/>
          </a:p>
          <a:p>
            <a:pPr marL="0" indent="0">
              <a:buNone/>
            </a:pPr>
            <a:r>
              <a:rPr lang="en-GB" dirty="0"/>
              <a:t>Towards the end of the day when staffing levels drop any remaining ELC children will join the GOOSC children. Prior to this occurring staff will ensure the cleaning schedule has taken place and the ELC and GOOSC children have washed their hands prior to sharing a space.</a:t>
            </a:r>
          </a:p>
          <a:p>
            <a:pPr marL="0" indent="0">
              <a:buNone/>
            </a:pPr>
            <a:endParaRPr lang="en-GB" dirty="0"/>
          </a:p>
          <a:p>
            <a:pPr marL="0" indent="0">
              <a:buNone/>
            </a:pPr>
            <a:endParaRPr lang="en-GB" dirty="0"/>
          </a:p>
        </p:txBody>
      </p:sp>
      <p:pic>
        <p:nvPicPr>
          <p:cNvPr id="6" name="Picture 5">
            <a:extLst>
              <a:ext uri="{FF2B5EF4-FFF2-40B4-BE49-F238E27FC236}">
                <a16:creationId xmlns:a16="http://schemas.microsoft.com/office/drawing/2014/main" id="{EEAE64E4-6CC7-4B09-800A-B7EE8FF5616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70351"/>
            <a:ext cx="1515110" cy="1515110"/>
          </a:xfrm>
          <a:prstGeom prst="rect">
            <a:avLst/>
          </a:prstGeom>
        </p:spPr>
      </p:pic>
    </p:spTree>
    <p:extLst>
      <p:ext uri="{BB962C8B-B14F-4D97-AF65-F5344CB8AC3E}">
        <p14:creationId xmlns:p14="http://schemas.microsoft.com/office/powerpoint/2010/main" val="3993389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F1F84-9C4C-4E4D-A2EB-90D84836D9F3}"/>
              </a:ext>
            </a:extLst>
          </p:cNvPr>
          <p:cNvSpPr>
            <a:spLocks noGrp="1"/>
          </p:cNvSpPr>
          <p:nvPr>
            <p:ph type="title"/>
          </p:nvPr>
        </p:nvSpPr>
        <p:spPr>
          <a:solidFill>
            <a:srgbClr val="CC99FF"/>
          </a:solidFill>
        </p:spPr>
        <p:txBody>
          <a:bodyPr/>
          <a:lstStyle/>
          <a:p>
            <a:pPr algn="ctr"/>
            <a:r>
              <a:rPr lang="en-GB" dirty="0"/>
              <a:t>Blended placements</a:t>
            </a:r>
          </a:p>
        </p:txBody>
      </p:sp>
      <p:sp>
        <p:nvSpPr>
          <p:cNvPr id="3" name="Content Placeholder 2">
            <a:extLst>
              <a:ext uri="{FF2B5EF4-FFF2-40B4-BE49-F238E27FC236}">
                <a16:creationId xmlns:a16="http://schemas.microsoft.com/office/drawing/2014/main" id="{96AAAF3A-60F4-48D9-8305-43664592CF26}"/>
              </a:ext>
            </a:extLst>
          </p:cNvPr>
          <p:cNvSpPr>
            <a:spLocks noGrp="1"/>
          </p:cNvSpPr>
          <p:nvPr>
            <p:ph idx="1"/>
          </p:nvPr>
        </p:nvSpPr>
        <p:spPr>
          <a:solidFill>
            <a:srgbClr val="CC99FF"/>
          </a:solidFill>
        </p:spPr>
        <p:txBody>
          <a:bodyPr/>
          <a:lstStyle/>
          <a:p>
            <a:pPr marL="0" indent="0">
              <a:buNone/>
            </a:pPr>
            <a:r>
              <a:rPr lang="en-GB" dirty="0"/>
              <a:t>We have been asked by local authority to discourage children from attending who may use different childcare providers. This is to help limit group contacts as per Scottish Government guidance.</a:t>
            </a:r>
          </a:p>
          <a:p>
            <a:pPr marL="0" indent="0">
              <a:buNone/>
            </a:pPr>
            <a:endParaRPr lang="en-GB" dirty="0"/>
          </a:p>
          <a:p>
            <a:pPr marL="0" indent="0">
              <a:buNone/>
            </a:pPr>
            <a:r>
              <a:rPr lang="en-GB" dirty="0"/>
              <a:t>We do appreciate that for some of you this may not be possible but do ask that you inform us if your child attends another child care provider to help us with our track and trace requirements. </a:t>
            </a:r>
          </a:p>
        </p:txBody>
      </p:sp>
      <p:pic>
        <p:nvPicPr>
          <p:cNvPr id="6" name="Picture 5">
            <a:extLst>
              <a:ext uri="{FF2B5EF4-FFF2-40B4-BE49-F238E27FC236}">
                <a16:creationId xmlns:a16="http://schemas.microsoft.com/office/drawing/2014/main" id="{CC35A2B3-F8F3-4DA6-941B-50380210C2D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70351"/>
            <a:ext cx="1515110" cy="1515110"/>
          </a:xfrm>
          <a:prstGeom prst="rect">
            <a:avLst/>
          </a:prstGeom>
        </p:spPr>
      </p:pic>
    </p:spTree>
    <p:extLst>
      <p:ext uri="{BB962C8B-B14F-4D97-AF65-F5344CB8AC3E}">
        <p14:creationId xmlns:p14="http://schemas.microsoft.com/office/powerpoint/2010/main" val="2263752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78D0-9F04-40F6-AA99-9085631A8610}"/>
              </a:ext>
            </a:extLst>
          </p:cNvPr>
          <p:cNvSpPr>
            <a:spLocks noGrp="1"/>
          </p:cNvSpPr>
          <p:nvPr>
            <p:ph type="title"/>
          </p:nvPr>
        </p:nvSpPr>
        <p:spPr>
          <a:solidFill>
            <a:srgbClr val="CCECFF"/>
          </a:solidFill>
        </p:spPr>
        <p:txBody>
          <a:bodyPr/>
          <a:lstStyle/>
          <a:p>
            <a:pPr algn="ctr"/>
            <a:r>
              <a:rPr lang="en-GB" dirty="0"/>
              <a:t>Breakfast and Snacks</a:t>
            </a:r>
          </a:p>
        </p:txBody>
      </p:sp>
      <p:sp>
        <p:nvSpPr>
          <p:cNvPr id="3" name="Content Placeholder 2">
            <a:extLst>
              <a:ext uri="{FF2B5EF4-FFF2-40B4-BE49-F238E27FC236}">
                <a16:creationId xmlns:a16="http://schemas.microsoft.com/office/drawing/2014/main" id="{4682DC38-9392-4BAE-B29C-A3FF81B2346F}"/>
              </a:ext>
            </a:extLst>
          </p:cNvPr>
          <p:cNvSpPr>
            <a:spLocks noGrp="1"/>
          </p:cNvSpPr>
          <p:nvPr>
            <p:ph idx="1"/>
          </p:nvPr>
        </p:nvSpPr>
        <p:spPr>
          <a:solidFill>
            <a:srgbClr val="CCECFF"/>
          </a:solidFill>
        </p:spPr>
        <p:txBody>
          <a:bodyPr>
            <a:normAutofit lnSpcReduction="10000"/>
          </a:bodyPr>
          <a:lstStyle/>
          <a:p>
            <a:pPr marL="0" indent="0">
              <a:buNone/>
            </a:pPr>
            <a:r>
              <a:rPr lang="en-GB" dirty="0"/>
              <a:t>The children will be required to wash hands before and after eating</a:t>
            </a:r>
          </a:p>
          <a:p>
            <a:pPr marL="0" indent="0">
              <a:buNone/>
            </a:pPr>
            <a:endParaRPr lang="en-GB" dirty="0"/>
          </a:p>
          <a:p>
            <a:pPr marL="0" indent="0">
              <a:buNone/>
            </a:pPr>
            <a:r>
              <a:rPr lang="en-GB" dirty="0"/>
              <a:t>The children who attend for breakfast and GOOSC will occur in small groups.</a:t>
            </a:r>
          </a:p>
          <a:p>
            <a:pPr marL="0" indent="0">
              <a:buNone/>
            </a:pPr>
            <a:endParaRPr lang="en-GB" dirty="0"/>
          </a:p>
          <a:p>
            <a:pPr marL="0" indent="0">
              <a:buNone/>
            </a:pPr>
            <a:r>
              <a:rPr lang="en-GB" dirty="0"/>
              <a:t>Strict cleaning procedures will take place between the groups of children eating.</a:t>
            </a:r>
          </a:p>
          <a:p>
            <a:pPr marL="0" indent="0">
              <a:buNone/>
            </a:pPr>
            <a:endParaRPr lang="en-GB" dirty="0"/>
          </a:p>
          <a:p>
            <a:pPr marL="0" indent="0">
              <a:buNone/>
            </a:pPr>
            <a:r>
              <a:rPr lang="en-GB" dirty="0"/>
              <a:t>In some cases it may be appropriate for the children to eat where they are playing – for example if we collect from school and go to the park</a:t>
            </a:r>
          </a:p>
        </p:txBody>
      </p:sp>
      <p:pic>
        <p:nvPicPr>
          <p:cNvPr id="6" name="Picture 5">
            <a:extLst>
              <a:ext uri="{FF2B5EF4-FFF2-40B4-BE49-F238E27FC236}">
                <a16:creationId xmlns:a16="http://schemas.microsoft.com/office/drawing/2014/main" id="{62235670-64D6-4A83-B462-1B0915CAB5F0}"/>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175578"/>
            <a:ext cx="1515110" cy="1515110"/>
          </a:xfrm>
          <a:prstGeom prst="rect">
            <a:avLst/>
          </a:prstGeom>
        </p:spPr>
      </p:pic>
    </p:spTree>
    <p:extLst>
      <p:ext uri="{BB962C8B-B14F-4D97-AF65-F5344CB8AC3E}">
        <p14:creationId xmlns:p14="http://schemas.microsoft.com/office/powerpoint/2010/main" val="1434969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851</Words>
  <Application>Microsoft Office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Welcome back to Glen Urquhart Childcare Centre</vt:lpstr>
      <vt:lpstr>Test and Protect</vt:lpstr>
      <vt:lpstr>     Transporting your child to and from the childcare centre</vt:lpstr>
      <vt:lpstr>                   Entry and Exit procedures</vt:lpstr>
      <vt:lpstr>Belongings and school bags</vt:lpstr>
      <vt:lpstr>Increased Infection Control Measures</vt:lpstr>
      <vt:lpstr>Operating model</vt:lpstr>
      <vt:lpstr>Blended placements</vt:lpstr>
      <vt:lpstr>Breakfast and Snacks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 to Glen Urquhart Childcare Centre</dc:title>
  <dc:creator>Audrey MacLennan</dc:creator>
  <cp:lastModifiedBy>Audrey MacLennan</cp:lastModifiedBy>
  <cp:revision>11</cp:revision>
  <dcterms:created xsi:type="dcterms:W3CDTF">2020-08-08T11:32:18Z</dcterms:created>
  <dcterms:modified xsi:type="dcterms:W3CDTF">2020-08-08T12:23:43Z</dcterms:modified>
</cp:coreProperties>
</file>