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0" r:id="rId4"/>
    <p:sldId id="257" r:id="rId5"/>
    <p:sldId id="258" r:id="rId6"/>
    <p:sldId id="265" r:id="rId7"/>
    <p:sldId id="259" r:id="rId8"/>
    <p:sldId id="262" r:id="rId9"/>
    <p:sldId id="261" r:id="rId10"/>
    <p:sldId id="263" r:id="rId11"/>
    <p:sldId id="264" r:id="rId12"/>
    <p:sldId id="266"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99CCFF"/>
    <a:srgbClr val="FFFFCC"/>
    <a:srgbClr val="FF7C80"/>
    <a:srgbClr val="CCCC00"/>
    <a:srgbClr val="FF5050"/>
    <a:srgbClr val="33CCCC"/>
    <a:srgbClr val="FF9966"/>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97" autoAdjust="0"/>
    <p:restoredTop sz="94660"/>
  </p:normalViewPr>
  <p:slideViewPr>
    <p:cSldViewPr snapToGrid="0">
      <p:cViewPr varScale="1">
        <p:scale>
          <a:sx n="69" d="100"/>
          <a:sy n="69" d="100"/>
        </p:scale>
        <p:origin x="90" y="4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76C02-ADC9-41F1-9109-B6C6273B15C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6B99946-9269-4400-9BC9-092150DDB00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6ACDD6AF-FC00-459B-9ABB-25A1A19C7169}"/>
              </a:ext>
            </a:extLst>
          </p:cNvPr>
          <p:cNvSpPr>
            <a:spLocks noGrp="1"/>
          </p:cNvSpPr>
          <p:nvPr>
            <p:ph type="dt" sz="half" idx="10"/>
          </p:nvPr>
        </p:nvSpPr>
        <p:spPr/>
        <p:txBody>
          <a:bodyPr/>
          <a:lstStyle/>
          <a:p>
            <a:fld id="{ADDA3E4F-4373-495D-AB4B-C964646442F9}" type="datetimeFigureOut">
              <a:rPr lang="en-GB" smtClean="0"/>
              <a:t>08/08/2020</a:t>
            </a:fld>
            <a:endParaRPr lang="en-GB"/>
          </a:p>
        </p:txBody>
      </p:sp>
      <p:sp>
        <p:nvSpPr>
          <p:cNvPr id="5" name="Footer Placeholder 4">
            <a:extLst>
              <a:ext uri="{FF2B5EF4-FFF2-40B4-BE49-F238E27FC236}">
                <a16:creationId xmlns:a16="http://schemas.microsoft.com/office/drawing/2014/main" id="{7FEF7E52-3F4C-4B5C-B656-2A34843E3A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BEA8AB-4DC6-480E-9481-B3BF26731EB3}"/>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2265147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80062-5EC8-4BF6-A452-C69F806DEDC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F3B6043-2CBA-4BE0-B013-5431803FC95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40399FA-3958-41C9-A081-F9B4E8FFEFFA}"/>
              </a:ext>
            </a:extLst>
          </p:cNvPr>
          <p:cNvSpPr>
            <a:spLocks noGrp="1"/>
          </p:cNvSpPr>
          <p:nvPr>
            <p:ph type="dt" sz="half" idx="10"/>
          </p:nvPr>
        </p:nvSpPr>
        <p:spPr/>
        <p:txBody>
          <a:bodyPr/>
          <a:lstStyle/>
          <a:p>
            <a:fld id="{ADDA3E4F-4373-495D-AB4B-C964646442F9}" type="datetimeFigureOut">
              <a:rPr lang="en-GB" smtClean="0"/>
              <a:t>08/08/2020</a:t>
            </a:fld>
            <a:endParaRPr lang="en-GB"/>
          </a:p>
        </p:txBody>
      </p:sp>
      <p:sp>
        <p:nvSpPr>
          <p:cNvPr id="5" name="Footer Placeholder 4">
            <a:extLst>
              <a:ext uri="{FF2B5EF4-FFF2-40B4-BE49-F238E27FC236}">
                <a16:creationId xmlns:a16="http://schemas.microsoft.com/office/drawing/2014/main" id="{C457E540-C8A4-4179-A8B4-15133C227F0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90207CA-3D95-4164-A2FA-B4117B7357BC}"/>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3895550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AEC56B9-A6F0-4093-817E-E165536F716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2C63E0-1386-4680-A912-3DE582F1F61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E1A072-17CC-4E70-A9D4-548FD7412353}"/>
              </a:ext>
            </a:extLst>
          </p:cNvPr>
          <p:cNvSpPr>
            <a:spLocks noGrp="1"/>
          </p:cNvSpPr>
          <p:nvPr>
            <p:ph type="dt" sz="half" idx="10"/>
          </p:nvPr>
        </p:nvSpPr>
        <p:spPr/>
        <p:txBody>
          <a:bodyPr/>
          <a:lstStyle/>
          <a:p>
            <a:fld id="{ADDA3E4F-4373-495D-AB4B-C964646442F9}" type="datetimeFigureOut">
              <a:rPr lang="en-GB" smtClean="0"/>
              <a:t>08/08/2020</a:t>
            </a:fld>
            <a:endParaRPr lang="en-GB"/>
          </a:p>
        </p:txBody>
      </p:sp>
      <p:sp>
        <p:nvSpPr>
          <p:cNvPr id="5" name="Footer Placeholder 4">
            <a:extLst>
              <a:ext uri="{FF2B5EF4-FFF2-40B4-BE49-F238E27FC236}">
                <a16:creationId xmlns:a16="http://schemas.microsoft.com/office/drawing/2014/main" id="{86A13DC4-8B98-4973-9F0A-88C61820BE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85DF6FC-2F8D-4C68-8799-D24B37FA97F1}"/>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1716123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A5CB55-86BE-4424-ADF1-09CFDE6A314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23C312C-D41E-47DB-A1E8-89AC3B5326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B4F8A13-9CB6-4346-92AF-123F3F671FE3}"/>
              </a:ext>
            </a:extLst>
          </p:cNvPr>
          <p:cNvSpPr>
            <a:spLocks noGrp="1"/>
          </p:cNvSpPr>
          <p:nvPr>
            <p:ph type="dt" sz="half" idx="10"/>
          </p:nvPr>
        </p:nvSpPr>
        <p:spPr/>
        <p:txBody>
          <a:bodyPr/>
          <a:lstStyle/>
          <a:p>
            <a:fld id="{ADDA3E4F-4373-495D-AB4B-C964646442F9}" type="datetimeFigureOut">
              <a:rPr lang="en-GB" smtClean="0"/>
              <a:t>08/08/2020</a:t>
            </a:fld>
            <a:endParaRPr lang="en-GB"/>
          </a:p>
        </p:txBody>
      </p:sp>
      <p:sp>
        <p:nvSpPr>
          <p:cNvPr id="5" name="Footer Placeholder 4">
            <a:extLst>
              <a:ext uri="{FF2B5EF4-FFF2-40B4-BE49-F238E27FC236}">
                <a16:creationId xmlns:a16="http://schemas.microsoft.com/office/drawing/2014/main" id="{8BC1EA52-1CBA-4F23-870C-E38CC2B91B3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4E9883-2B4B-4359-A8CE-4C31BCCB3CA1}"/>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3402486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03F69-C905-4A44-B1C0-9D5A40877DA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A90C8B3-4E2A-4F4E-A371-616691A470A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B202CC-0FDE-4011-B7D8-7610209CD3C4}"/>
              </a:ext>
            </a:extLst>
          </p:cNvPr>
          <p:cNvSpPr>
            <a:spLocks noGrp="1"/>
          </p:cNvSpPr>
          <p:nvPr>
            <p:ph type="dt" sz="half" idx="10"/>
          </p:nvPr>
        </p:nvSpPr>
        <p:spPr/>
        <p:txBody>
          <a:bodyPr/>
          <a:lstStyle/>
          <a:p>
            <a:fld id="{ADDA3E4F-4373-495D-AB4B-C964646442F9}" type="datetimeFigureOut">
              <a:rPr lang="en-GB" smtClean="0"/>
              <a:t>08/08/2020</a:t>
            </a:fld>
            <a:endParaRPr lang="en-GB"/>
          </a:p>
        </p:txBody>
      </p:sp>
      <p:sp>
        <p:nvSpPr>
          <p:cNvPr id="5" name="Footer Placeholder 4">
            <a:extLst>
              <a:ext uri="{FF2B5EF4-FFF2-40B4-BE49-F238E27FC236}">
                <a16:creationId xmlns:a16="http://schemas.microsoft.com/office/drawing/2014/main" id="{99D58500-0D80-4983-BED1-2B07AB9539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12E2C5-E682-4060-8426-2A5CBA4F7DA9}"/>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37101154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FDB39-768E-4452-BFDC-C4A190F8755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2956FBD-D914-4EB1-8E8D-BCA8AE656D0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23A260B-347A-41BD-986D-5324A8B5213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9649339-DA0F-4C02-AA96-DF228CD0DB1A}"/>
              </a:ext>
            </a:extLst>
          </p:cNvPr>
          <p:cNvSpPr>
            <a:spLocks noGrp="1"/>
          </p:cNvSpPr>
          <p:nvPr>
            <p:ph type="dt" sz="half" idx="10"/>
          </p:nvPr>
        </p:nvSpPr>
        <p:spPr/>
        <p:txBody>
          <a:bodyPr/>
          <a:lstStyle/>
          <a:p>
            <a:fld id="{ADDA3E4F-4373-495D-AB4B-C964646442F9}" type="datetimeFigureOut">
              <a:rPr lang="en-GB" smtClean="0"/>
              <a:t>08/08/2020</a:t>
            </a:fld>
            <a:endParaRPr lang="en-GB"/>
          </a:p>
        </p:txBody>
      </p:sp>
      <p:sp>
        <p:nvSpPr>
          <p:cNvPr id="6" name="Footer Placeholder 5">
            <a:extLst>
              <a:ext uri="{FF2B5EF4-FFF2-40B4-BE49-F238E27FC236}">
                <a16:creationId xmlns:a16="http://schemas.microsoft.com/office/drawing/2014/main" id="{929F343F-4373-4ABA-9766-4B82BC2D8F6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AA0E61C-966E-4B51-91D7-A27F67FD3BF2}"/>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4248365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59F7A-A445-449D-9A01-F42643BC3F5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43951B9-50B8-4F59-BE3B-77858BF851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2EA0120-4DF4-45CD-84E6-1334AA620B7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BF95690-7FC8-42BD-9959-C485635BF0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FFBD03-7179-4D65-96BD-C289F9A69B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DB27FA7-20A4-432F-96BC-5F51A83F54FE}"/>
              </a:ext>
            </a:extLst>
          </p:cNvPr>
          <p:cNvSpPr>
            <a:spLocks noGrp="1"/>
          </p:cNvSpPr>
          <p:nvPr>
            <p:ph type="dt" sz="half" idx="10"/>
          </p:nvPr>
        </p:nvSpPr>
        <p:spPr/>
        <p:txBody>
          <a:bodyPr/>
          <a:lstStyle/>
          <a:p>
            <a:fld id="{ADDA3E4F-4373-495D-AB4B-C964646442F9}" type="datetimeFigureOut">
              <a:rPr lang="en-GB" smtClean="0"/>
              <a:t>08/08/2020</a:t>
            </a:fld>
            <a:endParaRPr lang="en-GB"/>
          </a:p>
        </p:txBody>
      </p:sp>
      <p:sp>
        <p:nvSpPr>
          <p:cNvPr id="8" name="Footer Placeholder 7">
            <a:extLst>
              <a:ext uri="{FF2B5EF4-FFF2-40B4-BE49-F238E27FC236}">
                <a16:creationId xmlns:a16="http://schemas.microsoft.com/office/drawing/2014/main" id="{F9679C3E-0BD9-44F7-A786-C962F8035C0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19C42D2-F1E4-4D13-BE5C-627BE49A793E}"/>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1943719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7885B-6273-40C0-B62D-A7F90731675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9E32AA8-3D5F-4247-A078-7828E3BE15F5}"/>
              </a:ext>
            </a:extLst>
          </p:cNvPr>
          <p:cNvSpPr>
            <a:spLocks noGrp="1"/>
          </p:cNvSpPr>
          <p:nvPr>
            <p:ph type="dt" sz="half" idx="10"/>
          </p:nvPr>
        </p:nvSpPr>
        <p:spPr/>
        <p:txBody>
          <a:bodyPr/>
          <a:lstStyle/>
          <a:p>
            <a:fld id="{ADDA3E4F-4373-495D-AB4B-C964646442F9}" type="datetimeFigureOut">
              <a:rPr lang="en-GB" smtClean="0"/>
              <a:t>08/08/2020</a:t>
            </a:fld>
            <a:endParaRPr lang="en-GB"/>
          </a:p>
        </p:txBody>
      </p:sp>
      <p:sp>
        <p:nvSpPr>
          <p:cNvPr id="4" name="Footer Placeholder 3">
            <a:extLst>
              <a:ext uri="{FF2B5EF4-FFF2-40B4-BE49-F238E27FC236}">
                <a16:creationId xmlns:a16="http://schemas.microsoft.com/office/drawing/2014/main" id="{DACAD968-82B0-4F06-988A-3E8BB6BB935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6FEBCD9-4E69-4B09-BF3A-60E9B6EB678A}"/>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81565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ADCDBC-4F7C-4609-AA47-7A4569FECD57}"/>
              </a:ext>
            </a:extLst>
          </p:cNvPr>
          <p:cNvSpPr>
            <a:spLocks noGrp="1"/>
          </p:cNvSpPr>
          <p:nvPr>
            <p:ph type="dt" sz="half" idx="10"/>
          </p:nvPr>
        </p:nvSpPr>
        <p:spPr/>
        <p:txBody>
          <a:bodyPr/>
          <a:lstStyle/>
          <a:p>
            <a:fld id="{ADDA3E4F-4373-495D-AB4B-C964646442F9}" type="datetimeFigureOut">
              <a:rPr lang="en-GB" smtClean="0"/>
              <a:t>08/08/2020</a:t>
            </a:fld>
            <a:endParaRPr lang="en-GB"/>
          </a:p>
        </p:txBody>
      </p:sp>
      <p:sp>
        <p:nvSpPr>
          <p:cNvPr id="3" name="Footer Placeholder 2">
            <a:extLst>
              <a:ext uri="{FF2B5EF4-FFF2-40B4-BE49-F238E27FC236}">
                <a16:creationId xmlns:a16="http://schemas.microsoft.com/office/drawing/2014/main" id="{85BC673D-FC5B-4A01-8A48-871BF2DD101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563B489-A41F-428C-BD06-372A7B077C65}"/>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2883271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C09AA-CB6A-423C-BC30-0AEC1615E6E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C812738-620A-450D-AE4C-C140B2EF85C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DDEB991-0578-4FF3-BC30-2E16F87B26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C8DFEE-7AEA-4742-B112-32DE95755EF5}"/>
              </a:ext>
            </a:extLst>
          </p:cNvPr>
          <p:cNvSpPr>
            <a:spLocks noGrp="1"/>
          </p:cNvSpPr>
          <p:nvPr>
            <p:ph type="dt" sz="half" idx="10"/>
          </p:nvPr>
        </p:nvSpPr>
        <p:spPr/>
        <p:txBody>
          <a:bodyPr/>
          <a:lstStyle/>
          <a:p>
            <a:fld id="{ADDA3E4F-4373-495D-AB4B-C964646442F9}" type="datetimeFigureOut">
              <a:rPr lang="en-GB" smtClean="0"/>
              <a:t>08/08/2020</a:t>
            </a:fld>
            <a:endParaRPr lang="en-GB"/>
          </a:p>
        </p:txBody>
      </p:sp>
      <p:sp>
        <p:nvSpPr>
          <p:cNvPr id="6" name="Footer Placeholder 5">
            <a:extLst>
              <a:ext uri="{FF2B5EF4-FFF2-40B4-BE49-F238E27FC236}">
                <a16:creationId xmlns:a16="http://schemas.microsoft.com/office/drawing/2014/main" id="{C369F8D3-3E5F-4C34-88FC-CBD282D492D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177CB08-AFC3-4B94-91A2-9CBA03C8DFB2}"/>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2352689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1C4D5-3EC3-46F1-A190-AFC312289E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7238077-97F4-44FC-BCBD-64F50AF54B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B102C3B-35DA-4628-A458-F1777E8F12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E2FAE27-AC52-4039-8E57-1D01A4ADC178}"/>
              </a:ext>
            </a:extLst>
          </p:cNvPr>
          <p:cNvSpPr>
            <a:spLocks noGrp="1"/>
          </p:cNvSpPr>
          <p:nvPr>
            <p:ph type="dt" sz="half" idx="10"/>
          </p:nvPr>
        </p:nvSpPr>
        <p:spPr/>
        <p:txBody>
          <a:bodyPr/>
          <a:lstStyle/>
          <a:p>
            <a:fld id="{ADDA3E4F-4373-495D-AB4B-C964646442F9}" type="datetimeFigureOut">
              <a:rPr lang="en-GB" smtClean="0"/>
              <a:t>08/08/2020</a:t>
            </a:fld>
            <a:endParaRPr lang="en-GB"/>
          </a:p>
        </p:txBody>
      </p:sp>
      <p:sp>
        <p:nvSpPr>
          <p:cNvPr id="6" name="Footer Placeholder 5">
            <a:extLst>
              <a:ext uri="{FF2B5EF4-FFF2-40B4-BE49-F238E27FC236}">
                <a16:creationId xmlns:a16="http://schemas.microsoft.com/office/drawing/2014/main" id="{5988F169-9E11-44E9-A4A1-54004A98C49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725766C-9F00-49B3-A975-5C9EB43DC309}"/>
              </a:ext>
            </a:extLst>
          </p:cNvPr>
          <p:cNvSpPr>
            <a:spLocks noGrp="1"/>
          </p:cNvSpPr>
          <p:nvPr>
            <p:ph type="sldNum" sz="quarter" idx="12"/>
          </p:nvPr>
        </p:nvSpPr>
        <p:spPr/>
        <p:txBody>
          <a:bodyPr/>
          <a:lstStyle/>
          <a:p>
            <a:fld id="{D6D6F5C9-E5C3-439C-8C67-E084431760BE}" type="slidenum">
              <a:rPr lang="en-GB" smtClean="0"/>
              <a:t>‹#›</a:t>
            </a:fld>
            <a:endParaRPr lang="en-GB"/>
          </a:p>
        </p:txBody>
      </p:sp>
    </p:spTree>
    <p:extLst>
      <p:ext uri="{BB962C8B-B14F-4D97-AF65-F5344CB8AC3E}">
        <p14:creationId xmlns:p14="http://schemas.microsoft.com/office/powerpoint/2010/main" val="2352701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CF55B7-56C3-4B38-9329-471B0EDA79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39672FF-A3C4-4431-B4B2-D1ED11D00B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A489BB4-6A80-45A2-8140-FE63410058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DA3E4F-4373-495D-AB4B-C964646442F9}" type="datetimeFigureOut">
              <a:rPr lang="en-GB" smtClean="0"/>
              <a:t>08/08/2020</a:t>
            </a:fld>
            <a:endParaRPr lang="en-GB"/>
          </a:p>
        </p:txBody>
      </p:sp>
      <p:sp>
        <p:nvSpPr>
          <p:cNvPr id="5" name="Footer Placeholder 4">
            <a:extLst>
              <a:ext uri="{FF2B5EF4-FFF2-40B4-BE49-F238E27FC236}">
                <a16:creationId xmlns:a16="http://schemas.microsoft.com/office/drawing/2014/main" id="{98E011FA-71C3-4729-97B0-706463E220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8FCA928-6970-46AC-8120-530EAE2EA3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D6F5C9-E5C3-439C-8C67-E084431760BE}" type="slidenum">
              <a:rPr lang="en-GB" smtClean="0"/>
              <a:t>‹#›</a:t>
            </a:fld>
            <a:endParaRPr lang="en-GB"/>
          </a:p>
        </p:txBody>
      </p:sp>
    </p:spTree>
    <p:extLst>
      <p:ext uri="{BB962C8B-B14F-4D97-AF65-F5344CB8AC3E}">
        <p14:creationId xmlns:p14="http://schemas.microsoft.com/office/powerpoint/2010/main" val="37022955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BF646-12E5-45A4-8E62-A7EB3EC26B29}"/>
              </a:ext>
            </a:extLst>
          </p:cNvPr>
          <p:cNvSpPr>
            <a:spLocks noGrp="1"/>
          </p:cNvSpPr>
          <p:nvPr>
            <p:ph type="ctrTitle"/>
          </p:nvPr>
        </p:nvSpPr>
        <p:spPr/>
        <p:txBody>
          <a:bodyPr/>
          <a:lstStyle/>
          <a:p>
            <a:r>
              <a:rPr lang="en-GB" dirty="0"/>
              <a:t>Welcome back to Glen Urquhart Childcare Centre</a:t>
            </a:r>
          </a:p>
        </p:txBody>
      </p:sp>
      <p:sp>
        <p:nvSpPr>
          <p:cNvPr id="3" name="Subtitle 2">
            <a:extLst>
              <a:ext uri="{FF2B5EF4-FFF2-40B4-BE49-F238E27FC236}">
                <a16:creationId xmlns:a16="http://schemas.microsoft.com/office/drawing/2014/main" id="{BEB18DC6-376B-44D6-B78F-1E0B74EF9340}"/>
              </a:ext>
            </a:extLst>
          </p:cNvPr>
          <p:cNvSpPr>
            <a:spLocks noGrp="1"/>
          </p:cNvSpPr>
          <p:nvPr>
            <p:ph type="subTitle" idx="1"/>
          </p:nvPr>
        </p:nvSpPr>
        <p:spPr/>
        <p:txBody>
          <a:bodyPr/>
          <a:lstStyle/>
          <a:p>
            <a:r>
              <a:rPr lang="en-GB" dirty="0"/>
              <a:t>August 2020</a:t>
            </a:r>
          </a:p>
          <a:p>
            <a:r>
              <a:rPr lang="en-GB" dirty="0"/>
              <a:t>Risk Assessment key points and information for parents</a:t>
            </a:r>
          </a:p>
        </p:txBody>
      </p:sp>
      <p:pic>
        <p:nvPicPr>
          <p:cNvPr id="5" name="Picture 4">
            <a:extLst>
              <a:ext uri="{FF2B5EF4-FFF2-40B4-BE49-F238E27FC236}">
                <a16:creationId xmlns:a16="http://schemas.microsoft.com/office/drawing/2014/main" id="{D34D30AE-7D23-4E9D-9DFB-2C17DA72A456}"/>
              </a:ext>
            </a:extLst>
          </p:cNvPr>
          <p:cNvPicPr>
            <a:picLocks noChangeAspect="1"/>
          </p:cNvPicPr>
          <p:nvPr/>
        </p:nvPicPr>
        <p:blipFill>
          <a:blip r:embed="rId2"/>
          <a:stretch>
            <a:fillRect/>
          </a:stretch>
        </p:blipFill>
        <p:spPr>
          <a:xfrm>
            <a:off x="627353" y="489490"/>
            <a:ext cx="1511939" cy="1518036"/>
          </a:xfrm>
          <a:prstGeom prst="rect">
            <a:avLst/>
          </a:prstGeom>
        </p:spPr>
      </p:pic>
    </p:spTree>
    <p:extLst>
      <p:ext uri="{BB962C8B-B14F-4D97-AF65-F5344CB8AC3E}">
        <p14:creationId xmlns:p14="http://schemas.microsoft.com/office/powerpoint/2010/main" val="2092949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2AB68-95E0-431B-9C56-2EFE870D0F16}"/>
              </a:ext>
            </a:extLst>
          </p:cNvPr>
          <p:cNvSpPr>
            <a:spLocks noGrp="1"/>
          </p:cNvSpPr>
          <p:nvPr>
            <p:ph type="title"/>
          </p:nvPr>
        </p:nvSpPr>
        <p:spPr>
          <a:solidFill>
            <a:schemeClr val="accent3">
              <a:lumMod val="40000"/>
              <a:lumOff val="60000"/>
            </a:schemeClr>
          </a:solidFill>
        </p:spPr>
        <p:txBody>
          <a:bodyPr/>
          <a:lstStyle/>
          <a:p>
            <a:pPr algn="ctr"/>
            <a:r>
              <a:rPr lang="en-GB" dirty="0"/>
              <a:t>Belongings from home</a:t>
            </a:r>
          </a:p>
        </p:txBody>
      </p:sp>
      <p:sp>
        <p:nvSpPr>
          <p:cNvPr id="3" name="Content Placeholder 2">
            <a:extLst>
              <a:ext uri="{FF2B5EF4-FFF2-40B4-BE49-F238E27FC236}">
                <a16:creationId xmlns:a16="http://schemas.microsoft.com/office/drawing/2014/main" id="{8D03F5AD-31B2-4BAB-BE7D-F1E2C2BCF547}"/>
              </a:ext>
            </a:extLst>
          </p:cNvPr>
          <p:cNvSpPr>
            <a:spLocks noGrp="1"/>
          </p:cNvSpPr>
          <p:nvPr>
            <p:ph idx="1"/>
          </p:nvPr>
        </p:nvSpPr>
        <p:spPr>
          <a:solidFill>
            <a:schemeClr val="accent3">
              <a:lumMod val="40000"/>
              <a:lumOff val="60000"/>
            </a:schemeClr>
          </a:solidFill>
        </p:spPr>
        <p:txBody>
          <a:bodyPr/>
          <a:lstStyle/>
          <a:p>
            <a:pPr marL="0" indent="0">
              <a:buNone/>
            </a:pPr>
            <a:r>
              <a:rPr lang="en-GB" dirty="0"/>
              <a:t>Toys from home will not be able to come to nursery. This is to help us with our infection control measures.</a:t>
            </a:r>
          </a:p>
          <a:p>
            <a:pPr marL="0" indent="0">
              <a:buNone/>
            </a:pPr>
            <a:endParaRPr lang="en-GB" dirty="0"/>
          </a:p>
          <a:p>
            <a:pPr marL="0" indent="0">
              <a:buNone/>
            </a:pPr>
            <a:r>
              <a:rPr lang="en-GB" dirty="0"/>
              <a:t>If your child requires a comforter then this will be able to come with your child. Please inform a staff member that your child has his/her comforter with them. Staff will ensure that this toy is bagged and put on your child’s peg when not needed.</a:t>
            </a:r>
          </a:p>
        </p:txBody>
      </p:sp>
      <p:pic>
        <p:nvPicPr>
          <p:cNvPr id="5" name="Picture 4">
            <a:extLst>
              <a:ext uri="{FF2B5EF4-FFF2-40B4-BE49-F238E27FC236}">
                <a16:creationId xmlns:a16="http://schemas.microsoft.com/office/drawing/2014/main" id="{6C9F502B-7FAB-401F-AA4E-CA482829F53C}"/>
              </a:ext>
            </a:extLst>
          </p:cNvPr>
          <p:cNvPicPr>
            <a:picLocks noChangeAspect="1"/>
          </p:cNvPicPr>
          <p:nvPr/>
        </p:nvPicPr>
        <p:blipFill>
          <a:blip r:embed="rId2"/>
          <a:stretch>
            <a:fillRect/>
          </a:stretch>
        </p:blipFill>
        <p:spPr>
          <a:xfrm>
            <a:off x="838200" y="268888"/>
            <a:ext cx="1511939" cy="1518036"/>
          </a:xfrm>
          <a:prstGeom prst="rect">
            <a:avLst/>
          </a:prstGeom>
        </p:spPr>
      </p:pic>
    </p:spTree>
    <p:extLst>
      <p:ext uri="{BB962C8B-B14F-4D97-AF65-F5344CB8AC3E}">
        <p14:creationId xmlns:p14="http://schemas.microsoft.com/office/powerpoint/2010/main" val="28785766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F6ED2-2802-49FA-BB1D-36206A10A3D0}"/>
              </a:ext>
            </a:extLst>
          </p:cNvPr>
          <p:cNvSpPr>
            <a:spLocks noGrp="1"/>
          </p:cNvSpPr>
          <p:nvPr>
            <p:ph type="title"/>
          </p:nvPr>
        </p:nvSpPr>
        <p:spPr>
          <a:solidFill>
            <a:srgbClr val="FF7C80"/>
          </a:solidFill>
        </p:spPr>
        <p:txBody>
          <a:bodyPr/>
          <a:lstStyle/>
          <a:p>
            <a:pPr algn="ctr"/>
            <a:r>
              <a:rPr lang="en-GB" dirty="0"/>
              <a:t>Lunches</a:t>
            </a:r>
          </a:p>
        </p:txBody>
      </p:sp>
      <p:sp>
        <p:nvSpPr>
          <p:cNvPr id="3" name="Content Placeholder 2">
            <a:extLst>
              <a:ext uri="{FF2B5EF4-FFF2-40B4-BE49-F238E27FC236}">
                <a16:creationId xmlns:a16="http://schemas.microsoft.com/office/drawing/2014/main" id="{EC528EE2-A24E-4949-AC4E-01FEE1F49FB2}"/>
              </a:ext>
            </a:extLst>
          </p:cNvPr>
          <p:cNvSpPr>
            <a:spLocks noGrp="1"/>
          </p:cNvSpPr>
          <p:nvPr>
            <p:ph idx="1"/>
          </p:nvPr>
        </p:nvSpPr>
        <p:spPr>
          <a:solidFill>
            <a:srgbClr val="FF7C80"/>
          </a:solidFill>
        </p:spPr>
        <p:txBody>
          <a:bodyPr>
            <a:normAutofit fontScale="62500" lnSpcReduction="20000"/>
          </a:bodyPr>
          <a:lstStyle/>
          <a:p>
            <a:pPr marL="0" indent="0">
              <a:buNone/>
            </a:pPr>
            <a:r>
              <a:rPr lang="en-GB" dirty="0"/>
              <a:t>We will be offering a funded lunch for your child: Menu’s will be produced next week for the following 4 week period. These will be emailed to you and will be available on our webpage. For the first 3 days of nursery our menu will be:</a:t>
            </a:r>
          </a:p>
          <a:p>
            <a:pPr marL="0" indent="0">
              <a:buNone/>
            </a:pPr>
            <a:endParaRPr lang="en-GB" dirty="0"/>
          </a:p>
          <a:p>
            <a:pPr marL="0" indent="0">
              <a:buNone/>
            </a:pPr>
            <a:r>
              <a:rPr lang="en-GB" b="1" dirty="0"/>
              <a:t>Wednesday 11</a:t>
            </a:r>
            <a:r>
              <a:rPr lang="en-GB" b="1" baseline="30000" dirty="0"/>
              <a:t>th</a:t>
            </a:r>
            <a:r>
              <a:rPr lang="en-GB" b="1" dirty="0"/>
              <a:t> August: </a:t>
            </a:r>
            <a:r>
              <a:rPr lang="en-GB" dirty="0"/>
              <a:t>		Fishfingers, potato wedges and peas</a:t>
            </a:r>
          </a:p>
          <a:p>
            <a:pPr marL="0" indent="0">
              <a:buNone/>
            </a:pPr>
            <a:r>
              <a:rPr lang="en-GB" dirty="0"/>
              <a:t>				Fresh fruit and yoghurt</a:t>
            </a:r>
          </a:p>
          <a:p>
            <a:pPr marL="0" indent="0">
              <a:buNone/>
            </a:pPr>
            <a:r>
              <a:rPr lang="en-GB" dirty="0"/>
              <a:t> </a:t>
            </a:r>
          </a:p>
          <a:p>
            <a:pPr marL="0" indent="0">
              <a:buNone/>
            </a:pPr>
            <a:r>
              <a:rPr lang="en-GB" b="1" dirty="0"/>
              <a:t>Thursday 12</a:t>
            </a:r>
            <a:r>
              <a:rPr lang="en-GB" b="1" baseline="30000" dirty="0"/>
              <a:t>th</a:t>
            </a:r>
            <a:r>
              <a:rPr lang="en-GB" b="1" dirty="0"/>
              <a:t> August: </a:t>
            </a:r>
            <a:r>
              <a:rPr lang="en-GB" dirty="0"/>
              <a:t>		Sausages, mashed potato, carrots &amp; peas</a:t>
            </a:r>
          </a:p>
          <a:p>
            <a:pPr marL="0" indent="0">
              <a:buNone/>
            </a:pPr>
            <a:r>
              <a:rPr lang="en-GB" dirty="0"/>
              <a:t>				Home bake</a:t>
            </a:r>
          </a:p>
          <a:p>
            <a:pPr marL="0" indent="0">
              <a:buNone/>
            </a:pPr>
            <a:r>
              <a:rPr lang="en-GB" dirty="0"/>
              <a:t>				</a:t>
            </a:r>
          </a:p>
          <a:p>
            <a:pPr marL="0" indent="0">
              <a:buNone/>
            </a:pPr>
            <a:r>
              <a:rPr lang="en-GB" b="1" dirty="0"/>
              <a:t>Friday 13</a:t>
            </a:r>
            <a:r>
              <a:rPr lang="en-GB" b="1" baseline="30000" dirty="0"/>
              <a:t>th</a:t>
            </a:r>
            <a:r>
              <a:rPr lang="en-GB" b="1" dirty="0"/>
              <a:t> August: 	</a:t>
            </a:r>
            <a:r>
              <a:rPr lang="en-GB" dirty="0"/>
              <a:t>		Lentil soup and sandwiches (ham, cheese, tuna)</a:t>
            </a:r>
          </a:p>
          <a:p>
            <a:pPr marL="0" indent="0">
              <a:buNone/>
            </a:pPr>
            <a:r>
              <a:rPr lang="en-GB" dirty="0"/>
              <a:t>				Cereal bar</a:t>
            </a:r>
          </a:p>
          <a:p>
            <a:pPr marL="0" indent="0">
              <a:buNone/>
            </a:pPr>
            <a:endParaRPr lang="en-GB" dirty="0"/>
          </a:p>
          <a:p>
            <a:pPr marL="0" indent="0">
              <a:buNone/>
            </a:pPr>
            <a:r>
              <a:rPr lang="en-GB" dirty="0"/>
              <a:t>You are also very welcome to provide a pack lunch for your child should they prefer this.</a:t>
            </a:r>
          </a:p>
        </p:txBody>
      </p:sp>
      <p:pic>
        <p:nvPicPr>
          <p:cNvPr id="5" name="Picture 4">
            <a:extLst>
              <a:ext uri="{FF2B5EF4-FFF2-40B4-BE49-F238E27FC236}">
                <a16:creationId xmlns:a16="http://schemas.microsoft.com/office/drawing/2014/main" id="{C4D60E58-DD5C-439A-AD39-845CDD75F610}"/>
              </a:ext>
            </a:extLst>
          </p:cNvPr>
          <p:cNvPicPr>
            <a:picLocks noChangeAspect="1"/>
          </p:cNvPicPr>
          <p:nvPr/>
        </p:nvPicPr>
        <p:blipFill>
          <a:blip r:embed="rId2"/>
          <a:stretch>
            <a:fillRect/>
          </a:stretch>
        </p:blipFill>
        <p:spPr>
          <a:xfrm>
            <a:off x="838200" y="240121"/>
            <a:ext cx="1511939" cy="1518036"/>
          </a:xfrm>
          <a:prstGeom prst="rect">
            <a:avLst/>
          </a:prstGeom>
        </p:spPr>
      </p:pic>
    </p:spTree>
    <p:extLst>
      <p:ext uri="{BB962C8B-B14F-4D97-AF65-F5344CB8AC3E}">
        <p14:creationId xmlns:p14="http://schemas.microsoft.com/office/powerpoint/2010/main" val="587586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56A04-D4B1-4C5E-9D3A-7F95D89CE00D}"/>
              </a:ext>
            </a:extLst>
          </p:cNvPr>
          <p:cNvSpPr>
            <a:spLocks noGrp="1"/>
          </p:cNvSpPr>
          <p:nvPr>
            <p:ph type="title"/>
          </p:nvPr>
        </p:nvSpPr>
        <p:spPr>
          <a:solidFill>
            <a:srgbClr val="99CCFF"/>
          </a:solidFill>
        </p:spPr>
        <p:txBody>
          <a:bodyPr/>
          <a:lstStyle/>
          <a:p>
            <a:pPr algn="ctr"/>
            <a:r>
              <a:rPr lang="en-GB" dirty="0"/>
              <a:t>Any questions?</a:t>
            </a:r>
            <a:br>
              <a:rPr lang="en-GB" dirty="0"/>
            </a:br>
            <a:endParaRPr lang="en-GB" dirty="0"/>
          </a:p>
        </p:txBody>
      </p:sp>
      <p:sp>
        <p:nvSpPr>
          <p:cNvPr id="3" name="Content Placeholder 2">
            <a:extLst>
              <a:ext uri="{FF2B5EF4-FFF2-40B4-BE49-F238E27FC236}">
                <a16:creationId xmlns:a16="http://schemas.microsoft.com/office/drawing/2014/main" id="{3569AE8D-CB4B-443E-A64C-69DF97A4AA97}"/>
              </a:ext>
            </a:extLst>
          </p:cNvPr>
          <p:cNvSpPr>
            <a:spLocks noGrp="1"/>
          </p:cNvSpPr>
          <p:nvPr>
            <p:ph idx="1"/>
          </p:nvPr>
        </p:nvSpPr>
        <p:spPr>
          <a:solidFill>
            <a:srgbClr val="99CCFF"/>
          </a:solidFill>
        </p:spPr>
        <p:txBody>
          <a:bodyPr/>
          <a:lstStyle/>
          <a:p>
            <a:pPr marL="0" indent="0" algn="ctr">
              <a:buNone/>
            </a:pPr>
            <a:r>
              <a:rPr lang="en-GB" dirty="0"/>
              <a:t>If anyone has any questions or concerns please do not hesitate to get in touch prior to Wednesday. </a:t>
            </a:r>
          </a:p>
          <a:p>
            <a:pPr marL="0" indent="0" algn="ctr">
              <a:buNone/>
            </a:pPr>
            <a:endParaRPr lang="en-GB" dirty="0"/>
          </a:p>
          <a:p>
            <a:pPr marL="0" indent="0" algn="ctr">
              <a:buNone/>
            </a:pPr>
            <a:r>
              <a:rPr lang="en-GB" dirty="0"/>
              <a:t>We are all really looking forward to seeing you next week.</a:t>
            </a:r>
          </a:p>
        </p:txBody>
      </p:sp>
      <p:pic>
        <p:nvPicPr>
          <p:cNvPr id="5" name="Picture 4">
            <a:extLst>
              <a:ext uri="{FF2B5EF4-FFF2-40B4-BE49-F238E27FC236}">
                <a16:creationId xmlns:a16="http://schemas.microsoft.com/office/drawing/2014/main" id="{6C45A889-6D95-4553-96FB-9F633AED6B0D}"/>
              </a:ext>
            </a:extLst>
          </p:cNvPr>
          <p:cNvPicPr>
            <a:picLocks noChangeAspect="1"/>
          </p:cNvPicPr>
          <p:nvPr/>
        </p:nvPicPr>
        <p:blipFill>
          <a:blip r:embed="rId2"/>
          <a:stretch>
            <a:fillRect/>
          </a:stretch>
        </p:blipFill>
        <p:spPr>
          <a:xfrm>
            <a:off x="838200" y="172652"/>
            <a:ext cx="1511939" cy="1518036"/>
          </a:xfrm>
          <a:prstGeom prst="rect">
            <a:avLst/>
          </a:prstGeom>
        </p:spPr>
      </p:pic>
    </p:spTree>
    <p:extLst>
      <p:ext uri="{BB962C8B-B14F-4D97-AF65-F5344CB8AC3E}">
        <p14:creationId xmlns:p14="http://schemas.microsoft.com/office/powerpoint/2010/main" val="242848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880075-EDF9-4982-BF60-1AF52CF6EBD5}"/>
              </a:ext>
            </a:extLst>
          </p:cNvPr>
          <p:cNvSpPr>
            <a:spLocks noGrp="1"/>
          </p:cNvSpPr>
          <p:nvPr>
            <p:ph type="title"/>
          </p:nvPr>
        </p:nvSpPr>
        <p:spPr>
          <a:solidFill>
            <a:srgbClr val="CCFFFF"/>
          </a:solidFill>
        </p:spPr>
        <p:txBody>
          <a:bodyPr/>
          <a:lstStyle/>
          <a:p>
            <a:pPr algn="ctr"/>
            <a:r>
              <a:rPr lang="en-GB" dirty="0"/>
              <a:t>Test and Protect Guidance</a:t>
            </a:r>
          </a:p>
        </p:txBody>
      </p:sp>
      <p:sp>
        <p:nvSpPr>
          <p:cNvPr id="3" name="Content Placeholder 2">
            <a:extLst>
              <a:ext uri="{FF2B5EF4-FFF2-40B4-BE49-F238E27FC236}">
                <a16:creationId xmlns:a16="http://schemas.microsoft.com/office/drawing/2014/main" id="{95D0CC77-29CC-4E89-9720-90A61D278FCC}"/>
              </a:ext>
            </a:extLst>
          </p:cNvPr>
          <p:cNvSpPr>
            <a:spLocks noGrp="1"/>
          </p:cNvSpPr>
          <p:nvPr>
            <p:ph idx="1"/>
          </p:nvPr>
        </p:nvSpPr>
        <p:spPr>
          <a:solidFill>
            <a:srgbClr val="CCFFFF"/>
          </a:solidFill>
        </p:spPr>
        <p:txBody>
          <a:bodyPr>
            <a:noAutofit/>
          </a:bodyPr>
          <a:lstStyle/>
          <a:p>
            <a:pPr marL="0" indent="0">
              <a:buNone/>
            </a:pPr>
            <a:r>
              <a:rPr lang="en-GB" sz="2000" dirty="0"/>
              <a:t>We ask that you are aware of the Test and Protect procedures:</a:t>
            </a:r>
          </a:p>
          <a:p>
            <a:pPr marL="0" indent="0">
              <a:buNone/>
            </a:pPr>
            <a:r>
              <a:rPr lang="en-GB" sz="2000" dirty="0"/>
              <a:t>Please ensure that your child and those in your household are well before attending. You will need to self isolate for </a:t>
            </a:r>
            <a:r>
              <a:rPr lang="en-GB" sz="2000" b="1" dirty="0"/>
              <a:t>10 days </a:t>
            </a:r>
            <a:r>
              <a:rPr lang="en-GB" sz="2000" dirty="0"/>
              <a:t>if showing any of these symptoms:</a:t>
            </a:r>
          </a:p>
          <a:p>
            <a:r>
              <a:rPr lang="en-GB" sz="2000" dirty="0"/>
              <a:t>Continuous cough</a:t>
            </a:r>
          </a:p>
          <a:p>
            <a:r>
              <a:rPr lang="en-GB" sz="2000" dirty="0"/>
              <a:t>Fever/high temperature (37.8 or greater)</a:t>
            </a:r>
          </a:p>
          <a:p>
            <a:r>
              <a:rPr lang="en-GB" sz="2000" dirty="0"/>
              <a:t>Loss of/or change in smell or taste</a:t>
            </a:r>
          </a:p>
          <a:p>
            <a:pPr marL="0" indent="0">
              <a:buNone/>
            </a:pPr>
            <a:r>
              <a:rPr lang="en-GB" sz="2000" dirty="0"/>
              <a:t>If you develop any of these symptoms, contact NHS to arrange to be tested. </a:t>
            </a:r>
            <a:r>
              <a:rPr lang="en-GB" sz="2000" b="1" dirty="0"/>
              <a:t>Call 0800 028 2816 </a:t>
            </a:r>
            <a:r>
              <a:rPr lang="en-GB" sz="2000" dirty="0"/>
              <a:t>or online at </a:t>
            </a:r>
            <a:r>
              <a:rPr lang="en-GB" sz="2000" b="1" dirty="0"/>
              <a:t>NHS Inform.</a:t>
            </a:r>
          </a:p>
          <a:p>
            <a:pPr marL="0" indent="0">
              <a:buNone/>
            </a:pPr>
            <a:r>
              <a:rPr lang="en-GB" sz="2000" dirty="0"/>
              <a:t>People in the same household as anyone who tests positive will need to self isolate for </a:t>
            </a:r>
            <a:r>
              <a:rPr lang="en-GB" sz="2000" b="1" dirty="0"/>
              <a:t>14 days</a:t>
            </a:r>
            <a:r>
              <a:rPr lang="en-GB" sz="2000" dirty="0"/>
              <a:t>. All childcare settings are considered complex settings and cases will be prioritised and escalated to specialist local health protection teams.</a:t>
            </a:r>
          </a:p>
          <a:p>
            <a:pPr marL="0" indent="0">
              <a:buNone/>
            </a:pPr>
            <a:r>
              <a:rPr lang="en-GB" sz="2000" dirty="0"/>
              <a:t>If you test comes back negative you are able to return to the centre.</a:t>
            </a:r>
          </a:p>
        </p:txBody>
      </p:sp>
      <p:pic>
        <p:nvPicPr>
          <p:cNvPr id="6" name="Picture 5">
            <a:extLst>
              <a:ext uri="{FF2B5EF4-FFF2-40B4-BE49-F238E27FC236}">
                <a16:creationId xmlns:a16="http://schemas.microsoft.com/office/drawing/2014/main" id="{BC37EAD7-F104-4CF7-BF4B-BE77DE073062}"/>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38200" y="232411"/>
            <a:ext cx="1515110" cy="1515110"/>
          </a:xfrm>
          <a:prstGeom prst="rect">
            <a:avLst/>
          </a:prstGeom>
        </p:spPr>
      </p:pic>
    </p:spTree>
    <p:extLst>
      <p:ext uri="{BB962C8B-B14F-4D97-AF65-F5344CB8AC3E}">
        <p14:creationId xmlns:p14="http://schemas.microsoft.com/office/powerpoint/2010/main" val="1056322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567EE-6A59-4540-8C19-EE18DB7D330B}"/>
              </a:ext>
            </a:extLst>
          </p:cNvPr>
          <p:cNvSpPr>
            <a:spLocks noGrp="1"/>
          </p:cNvSpPr>
          <p:nvPr>
            <p:ph type="title"/>
          </p:nvPr>
        </p:nvSpPr>
        <p:spPr>
          <a:solidFill>
            <a:srgbClr val="FF99FF"/>
          </a:solidFill>
        </p:spPr>
        <p:txBody>
          <a:bodyPr/>
          <a:lstStyle/>
          <a:p>
            <a:pPr algn="ctr"/>
            <a:r>
              <a:rPr lang="en-GB" dirty="0"/>
              <a:t>Transporting your child to the childcare centre</a:t>
            </a:r>
          </a:p>
        </p:txBody>
      </p:sp>
      <p:sp>
        <p:nvSpPr>
          <p:cNvPr id="3" name="Content Placeholder 2">
            <a:extLst>
              <a:ext uri="{FF2B5EF4-FFF2-40B4-BE49-F238E27FC236}">
                <a16:creationId xmlns:a16="http://schemas.microsoft.com/office/drawing/2014/main" id="{9EFB0435-0EF2-423E-8280-08F23CB27001}"/>
              </a:ext>
            </a:extLst>
          </p:cNvPr>
          <p:cNvSpPr>
            <a:spLocks noGrp="1"/>
          </p:cNvSpPr>
          <p:nvPr>
            <p:ph idx="1"/>
          </p:nvPr>
        </p:nvSpPr>
        <p:spPr>
          <a:solidFill>
            <a:srgbClr val="FF99FF"/>
          </a:solidFill>
        </p:spPr>
        <p:txBody>
          <a:bodyPr>
            <a:normAutofit lnSpcReduction="10000"/>
          </a:bodyPr>
          <a:lstStyle/>
          <a:p>
            <a:r>
              <a:rPr lang="en-GB" dirty="0"/>
              <a:t>You are encouraged to park away from the school campus area. Suitable parking points could be at the information point or at the ‘old shop’. These are large open areas where social distancing will be easier.</a:t>
            </a:r>
          </a:p>
          <a:p>
            <a:endParaRPr lang="en-GB" dirty="0"/>
          </a:p>
          <a:p>
            <a:r>
              <a:rPr lang="en-GB" dirty="0"/>
              <a:t>If you are dropping off an older child for breakfast club you can do this by dropping them at the drop off zone on the roundabout.</a:t>
            </a:r>
          </a:p>
          <a:p>
            <a:endParaRPr lang="en-GB" dirty="0"/>
          </a:p>
          <a:p>
            <a:r>
              <a:rPr lang="en-GB" dirty="0"/>
              <a:t>Predicted busy times for drop off and collection will be between 9-9.30am and 3pm. </a:t>
            </a:r>
          </a:p>
        </p:txBody>
      </p:sp>
      <p:pic>
        <p:nvPicPr>
          <p:cNvPr id="5" name="Picture 4">
            <a:extLst>
              <a:ext uri="{FF2B5EF4-FFF2-40B4-BE49-F238E27FC236}">
                <a16:creationId xmlns:a16="http://schemas.microsoft.com/office/drawing/2014/main" id="{C723F886-3AF9-4BE1-B199-E14773A1F79A}"/>
              </a:ext>
            </a:extLst>
          </p:cNvPr>
          <p:cNvPicPr>
            <a:picLocks noChangeAspect="1"/>
          </p:cNvPicPr>
          <p:nvPr/>
        </p:nvPicPr>
        <p:blipFill>
          <a:blip r:embed="rId2"/>
          <a:stretch>
            <a:fillRect/>
          </a:stretch>
        </p:blipFill>
        <p:spPr>
          <a:xfrm>
            <a:off x="82230" y="172652"/>
            <a:ext cx="1511939" cy="1518036"/>
          </a:xfrm>
          <a:prstGeom prst="rect">
            <a:avLst/>
          </a:prstGeom>
        </p:spPr>
      </p:pic>
    </p:spTree>
    <p:extLst>
      <p:ext uri="{BB962C8B-B14F-4D97-AF65-F5344CB8AC3E}">
        <p14:creationId xmlns:p14="http://schemas.microsoft.com/office/powerpoint/2010/main" val="22566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99439E-1D93-44F7-8D49-465987BAC7F1}"/>
              </a:ext>
            </a:extLst>
          </p:cNvPr>
          <p:cNvSpPr>
            <a:spLocks noGrp="1"/>
          </p:cNvSpPr>
          <p:nvPr>
            <p:ph type="title"/>
          </p:nvPr>
        </p:nvSpPr>
        <p:spPr>
          <a:solidFill>
            <a:srgbClr val="00B0F0"/>
          </a:solidFill>
        </p:spPr>
        <p:txBody>
          <a:bodyPr/>
          <a:lstStyle/>
          <a:p>
            <a:pPr algn="ctr"/>
            <a:r>
              <a:rPr lang="en-GB" dirty="0"/>
              <a:t>            Entry points</a:t>
            </a:r>
          </a:p>
        </p:txBody>
      </p:sp>
      <p:sp>
        <p:nvSpPr>
          <p:cNvPr id="3" name="Content Placeholder 2">
            <a:extLst>
              <a:ext uri="{FF2B5EF4-FFF2-40B4-BE49-F238E27FC236}">
                <a16:creationId xmlns:a16="http://schemas.microsoft.com/office/drawing/2014/main" id="{4354AD55-96DF-423E-9C40-EE2FAD7B6AF4}"/>
              </a:ext>
            </a:extLst>
          </p:cNvPr>
          <p:cNvSpPr>
            <a:spLocks noGrp="1"/>
          </p:cNvSpPr>
          <p:nvPr>
            <p:ph idx="1"/>
          </p:nvPr>
        </p:nvSpPr>
        <p:spPr>
          <a:solidFill>
            <a:srgbClr val="00B0F0"/>
          </a:solidFill>
        </p:spPr>
        <p:txBody>
          <a:bodyPr>
            <a:normAutofit lnSpcReduction="10000"/>
          </a:bodyPr>
          <a:lstStyle/>
          <a:p>
            <a:r>
              <a:rPr lang="en-GB" dirty="0"/>
              <a:t>All Breakfast Club and GOOSC children to enter via front door. No parents to enter the building. Hand sanitiser is available at the front door near the bell. Please use this prior to ringing the bell.</a:t>
            </a:r>
          </a:p>
          <a:p>
            <a:endParaRPr lang="en-GB" dirty="0"/>
          </a:p>
          <a:p>
            <a:r>
              <a:rPr lang="en-GB" dirty="0"/>
              <a:t>All Early Learning and Childcare children to enter via the gate at the side of the garden. You will be met by a staff member who will welcome your child and assist them with handwashing at the handwashing station.</a:t>
            </a:r>
          </a:p>
          <a:p>
            <a:endParaRPr lang="en-GB" dirty="0"/>
          </a:p>
          <a:p>
            <a:r>
              <a:rPr lang="en-GB" dirty="0"/>
              <a:t>Designated staff members will be signing in your child.</a:t>
            </a:r>
          </a:p>
        </p:txBody>
      </p:sp>
      <p:pic>
        <p:nvPicPr>
          <p:cNvPr id="5" name="Picture 4">
            <a:extLst>
              <a:ext uri="{FF2B5EF4-FFF2-40B4-BE49-F238E27FC236}">
                <a16:creationId xmlns:a16="http://schemas.microsoft.com/office/drawing/2014/main" id="{A9B04F08-793C-4435-A442-A54A73DA26EA}"/>
              </a:ext>
            </a:extLst>
          </p:cNvPr>
          <p:cNvPicPr>
            <a:picLocks noChangeAspect="1"/>
          </p:cNvPicPr>
          <p:nvPr/>
        </p:nvPicPr>
        <p:blipFill>
          <a:blip r:embed="rId2"/>
          <a:stretch>
            <a:fillRect/>
          </a:stretch>
        </p:blipFill>
        <p:spPr>
          <a:xfrm>
            <a:off x="838200" y="172652"/>
            <a:ext cx="1511939" cy="1518036"/>
          </a:xfrm>
          <a:prstGeom prst="rect">
            <a:avLst/>
          </a:prstGeom>
        </p:spPr>
      </p:pic>
    </p:spTree>
    <p:extLst>
      <p:ext uri="{BB962C8B-B14F-4D97-AF65-F5344CB8AC3E}">
        <p14:creationId xmlns:p14="http://schemas.microsoft.com/office/powerpoint/2010/main" val="1371419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8F396-1215-4B8B-8F1F-ACF10B5B9A06}"/>
              </a:ext>
            </a:extLst>
          </p:cNvPr>
          <p:cNvSpPr>
            <a:spLocks noGrp="1"/>
          </p:cNvSpPr>
          <p:nvPr>
            <p:ph type="title"/>
          </p:nvPr>
        </p:nvSpPr>
        <p:spPr>
          <a:solidFill>
            <a:schemeClr val="accent6">
              <a:lumMod val="60000"/>
              <a:lumOff val="40000"/>
            </a:schemeClr>
          </a:solidFill>
        </p:spPr>
        <p:txBody>
          <a:bodyPr/>
          <a:lstStyle/>
          <a:p>
            <a:pPr algn="ctr"/>
            <a:r>
              <a:rPr lang="en-GB" dirty="0"/>
              <a:t>             Exit points</a:t>
            </a:r>
          </a:p>
        </p:txBody>
      </p:sp>
      <p:sp>
        <p:nvSpPr>
          <p:cNvPr id="3" name="Content Placeholder 2">
            <a:extLst>
              <a:ext uri="{FF2B5EF4-FFF2-40B4-BE49-F238E27FC236}">
                <a16:creationId xmlns:a16="http://schemas.microsoft.com/office/drawing/2014/main" id="{25C8E9AF-43A9-4D36-8A78-BB8CC053BC38}"/>
              </a:ext>
            </a:extLst>
          </p:cNvPr>
          <p:cNvSpPr>
            <a:spLocks noGrp="1"/>
          </p:cNvSpPr>
          <p:nvPr>
            <p:ph idx="1"/>
          </p:nvPr>
        </p:nvSpPr>
        <p:spPr>
          <a:solidFill>
            <a:schemeClr val="accent6">
              <a:lumMod val="60000"/>
              <a:lumOff val="40000"/>
            </a:schemeClr>
          </a:solidFill>
        </p:spPr>
        <p:txBody>
          <a:bodyPr>
            <a:normAutofit fontScale="85000" lnSpcReduction="20000"/>
          </a:bodyPr>
          <a:lstStyle/>
          <a:p>
            <a:r>
              <a:rPr lang="en-GB" dirty="0"/>
              <a:t>All parents collecting children are to ring the bell at the front door. Please adhere to social distancing by keeping 2 meters apart from other parents – cones will be in place to help you to do this. You may need to wait in line for a little time if pick up/drop up is busy.</a:t>
            </a:r>
          </a:p>
          <a:p>
            <a:endParaRPr lang="en-GB" dirty="0"/>
          </a:p>
          <a:p>
            <a:r>
              <a:rPr lang="en-GB" dirty="0"/>
              <a:t>Once you ring the bell, a member of staff will see you and will bring your child out to you.</a:t>
            </a:r>
          </a:p>
          <a:p>
            <a:endParaRPr lang="en-GB" dirty="0"/>
          </a:p>
          <a:p>
            <a:pPr marL="0" indent="0">
              <a:buNone/>
            </a:pPr>
            <a:r>
              <a:rPr lang="en-GB" dirty="0"/>
              <a:t>This will mean you have less contact with staff than you usually do but please do let us know if you would like a longer chat/catch up – we can arrange for this to happen in a suitable, socially distanced manner.</a:t>
            </a:r>
          </a:p>
          <a:p>
            <a:pPr marL="0" indent="0">
              <a:buNone/>
            </a:pPr>
            <a:endParaRPr lang="en-GB" dirty="0"/>
          </a:p>
          <a:p>
            <a:pPr marL="0" indent="0">
              <a:buNone/>
            </a:pPr>
            <a:r>
              <a:rPr lang="en-GB" dirty="0"/>
              <a:t>Designated staff members will be signing your child out for you.</a:t>
            </a:r>
          </a:p>
        </p:txBody>
      </p:sp>
      <p:pic>
        <p:nvPicPr>
          <p:cNvPr id="5" name="Picture 4">
            <a:extLst>
              <a:ext uri="{FF2B5EF4-FFF2-40B4-BE49-F238E27FC236}">
                <a16:creationId xmlns:a16="http://schemas.microsoft.com/office/drawing/2014/main" id="{60D56F4A-2F27-4B3A-9A8E-68508B9E3FE3}"/>
              </a:ext>
            </a:extLst>
          </p:cNvPr>
          <p:cNvPicPr>
            <a:picLocks noChangeAspect="1"/>
          </p:cNvPicPr>
          <p:nvPr/>
        </p:nvPicPr>
        <p:blipFill>
          <a:blip r:embed="rId2"/>
          <a:stretch>
            <a:fillRect/>
          </a:stretch>
        </p:blipFill>
        <p:spPr>
          <a:xfrm>
            <a:off x="838200" y="240121"/>
            <a:ext cx="1511939" cy="1518036"/>
          </a:xfrm>
          <a:prstGeom prst="rect">
            <a:avLst/>
          </a:prstGeom>
        </p:spPr>
      </p:pic>
    </p:spTree>
    <p:extLst>
      <p:ext uri="{BB962C8B-B14F-4D97-AF65-F5344CB8AC3E}">
        <p14:creationId xmlns:p14="http://schemas.microsoft.com/office/powerpoint/2010/main" val="10207610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B0F3D-8152-475F-98E1-BD9276E07748}"/>
              </a:ext>
            </a:extLst>
          </p:cNvPr>
          <p:cNvSpPr>
            <a:spLocks noGrp="1"/>
          </p:cNvSpPr>
          <p:nvPr>
            <p:ph type="title"/>
          </p:nvPr>
        </p:nvSpPr>
        <p:spPr>
          <a:solidFill>
            <a:srgbClr val="CCCC00"/>
          </a:solidFill>
        </p:spPr>
        <p:txBody>
          <a:bodyPr/>
          <a:lstStyle/>
          <a:p>
            <a:pPr algn="ctr"/>
            <a:r>
              <a:rPr lang="en-GB" dirty="0"/>
              <a:t>Settling in</a:t>
            </a:r>
          </a:p>
        </p:txBody>
      </p:sp>
      <p:sp>
        <p:nvSpPr>
          <p:cNvPr id="3" name="Content Placeholder 2">
            <a:extLst>
              <a:ext uri="{FF2B5EF4-FFF2-40B4-BE49-F238E27FC236}">
                <a16:creationId xmlns:a16="http://schemas.microsoft.com/office/drawing/2014/main" id="{357FF790-6520-4624-9C1E-1DA1D49DABAB}"/>
              </a:ext>
            </a:extLst>
          </p:cNvPr>
          <p:cNvSpPr>
            <a:spLocks noGrp="1"/>
          </p:cNvSpPr>
          <p:nvPr>
            <p:ph idx="1"/>
          </p:nvPr>
        </p:nvSpPr>
        <p:spPr>
          <a:solidFill>
            <a:srgbClr val="CCCC00"/>
          </a:solidFill>
        </p:spPr>
        <p:txBody>
          <a:bodyPr/>
          <a:lstStyle/>
          <a:p>
            <a:pPr marL="0" indent="0">
              <a:buNone/>
            </a:pPr>
            <a:r>
              <a:rPr lang="en-GB" dirty="0"/>
              <a:t>We fully appreciate how difficult it may be for you and your child to settle back in to nursery life or if they have not been before to adapt to their new environment.</a:t>
            </a:r>
          </a:p>
          <a:p>
            <a:pPr marL="0" indent="0">
              <a:buNone/>
            </a:pPr>
            <a:r>
              <a:rPr lang="en-GB" dirty="0"/>
              <a:t>While parents are not able to enter the building they are very welcome to join us in the garden. We will work with you to settle your child and do not expect you to have to drop your child at the gate and leave should they be upset. </a:t>
            </a:r>
          </a:p>
          <a:p>
            <a:pPr marL="0" indent="0">
              <a:buNone/>
            </a:pPr>
            <a:r>
              <a:rPr lang="en-GB" dirty="0"/>
              <a:t>Social distancing from other adults will be expected.</a:t>
            </a:r>
          </a:p>
        </p:txBody>
      </p:sp>
      <p:pic>
        <p:nvPicPr>
          <p:cNvPr id="5" name="Picture 4">
            <a:extLst>
              <a:ext uri="{FF2B5EF4-FFF2-40B4-BE49-F238E27FC236}">
                <a16:creationId xmlns:a16="http://schemas.microsoft.com/office/drawing/2014/main" id="{253693A3-0E37-4869-91D0-F41216F38308}"/>
              </a:ext>
            </a:extLst>
          </p:cNvPr>
          <p:cNvPicPr>
            <a:picLocks noChangeAspect="1"/>
          </p:cNvPicPr>
          <p:nvPr/>
        </p:nvPicPr>
        <p:blipFill>
          <a:blip r:embed="rId2"/>
          <a:stretch>
            <a:fillRect/>
          </a:stretch>
        </p:blipFill>
        <p:spPr>
          <a:xfrm>
            <a:off x="838200" y="172652"/>
            <a:ext cx="1511939" cy="1518036"/>
          </a:xfrm>
          <a:prstGeom prst="rect">
            <a:avLst/>
          </a:prstGeom>
        </p:spPr>
      </p:pic>
    </p:spTree>
    <p:extLst>
      <p:ext uri="{BB962C8B-B14F-4D97-AF65-F5344CB8AC3E}">
        <p14:creationId xmlns:p14="http://schemas.microsoft.com/office/powerpoint/2010/main" val="750598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09B5F-D737-4D8D-85DB-FD82F040421F}"/>
              </a:ext>
            </a:extLst>
          </p:cNvPr>
          <p:cNvSpPr>
            <a:spLocks noGrp="1"/>
          </p:cNvSpPr>
          <p:nvPr>
            <p:ph type="title"/>
          </p:nvPr>
        </p:nvSpPr>
        <p:spPr>
          <a:solidFill>
            <a:srgbClr val="FF9966"/>
          </a:solidFill>
        </p:spPr>
        <p:txBody>
          <a:bodyPr>
            <a:normAutofit/>
          </a:bodyPr>
          <a:lstStyle/>
          <a:p>
            <a:pPr algn="ctr"/>
            <a:r>
              <a:rPr lang="en-GB" sz="4000" dirty="0"/>
              <a:t>Increased infection control measures </a:t>
            </a:r>
          </a:p>
        </p:txBody>
      </p:sp>
      <p:sp>
        <p:nvSpPr>
          <p:cNvPr id="3" name="Content Placeholder 2">
            <a:extLst>
              <a:ext uri="{FF2B5EF4-FFF2-40B4-BE49-F238E27FC236}">
                <a16:creationId xmlns:a16="http://schemas.microsoft.com/office/drawing/2014/main" id="{03816B82-5F50-471E-B9C9-3FF8CC14E237}"/>
              </a:ext>
            </a:extLst>
          </p:cNvPr>
          <p:cNvSpPr>
            <a:spLocks noGrp="1"/>
          </p:cNvSpPr>
          <p:nvPr>
            <p:ph idx="1"/>
          </p:nvPr>
        </p:nvSpPr>
        <p:spPr>
          <a:solidFill>
            <a:srgbClr val="FF9966"/>
          </a:solidFill>
        </p:spPr>
        <p:txBody>
          <a:bodyPr/>
          <a:lstStyle/>
          <a:p>
            <a:r>
              <a:rPr lang="en-GB" dirty="0"/>
              <a:t>Handwashing: Your child will be required to wash hands (for 20 seconds) after arriving at the centre, after being outside, before and after snacks and meals, before and after playing with particular activities (</a:t>
            </a:r>
            <a:r>
              <a:rPr lang="en-GB" dirty="0" err="1"/>
              <a:t>sand,water</a:t>
            </a:r>
            <a:r>
              <a:rPr lang="en-GB" dirty="0"/>
              <a:t>, playdough, painting) after toileting and if they change rooms/areas. We appreciate this is a lot of extra handwashing and will be providing gentle, paraben free hand soap to help avoid skin irritations.</a:t>
            </a:r>
          </a:p>
          <a:p>
            <a:endParaRPr lang="en-GB" dirty="0"/>
          </a:p>
          <a:p>
            <a:r>
              <a:rPr lang="en-GB" dirty="0"/>
              <a:t>Staff will be following a strict cleaning schedule to clean and disinfect all areas, equipment and frequently touched surfaces.</a:t>
            </a:r>
          </a:p>
        </p:txBody>
      </p:sp>
      <p:pic>
        <p:nvPicPr>
          <p:cNvPr id="5" name="Picture 4">
            <a:extLst>
              <a:ext uri="{FF2B5EF4-FFF2-40B4-BE49-F238E27FC236}">
                <a16:creationId xmlns:a16="http://schemas.microsoft.com/office/drawing/2014/main" id="{5F54C5A2-7396-43CC-9841-AB3B8BD1C163}"/>
              </a:ext>
            </a:extLst>
          </p:cNvPr>
          <p:cNvPicPr>
            <a:picLocks noChangeAspect="1"/>
          </p:cNvPicPr>
          <p:nvPr/>
        </p:nvPicPr>
        <p:blipFill>
          <a:blip r:embed="rId2"/>
          <a:stretch>
            <a:fillRect/>
          </a:stretch>
        </p:blipFill>
        <p:spPr>
          <a:xfrm>
            <a:off x="683624" y="268888"/>
            <a:ext cx="1511939" cy="1518036"/>
          </a:xfrm>
          <a:prstGeom prst="rect">
            <a:avLst/>
          </a:prstGeom>
        </p:spPr>
      </p:pic>
    </p:spTree>
    <p:extLst>
      <p:ext uri="{BB962C8B-B14F-4D97-AF65-F5344CB8AC3E}">
        <p14:creationId xmlns:p14="http://schemas.microsoft.com/office/powerpoint/2010/main" val="1921179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D050B-5604-4D04-B1FB-14624820B0CE}"/>
              </a:ext>
            </a:extLst>
          </p:cNvPr>
          <p:cNvSpPr>
            <a:spLocks noGrp="1"/>
          </p:cNvSpPr>
          <p:nvPr>
            <p:ph type="title"/>
          </p:nvPr>
        </p:nvSpPr>
        <p:spPr>
          <a:solidFill>
            <a:srgbClr val="FFFF00"/>
          </a:solidFill>
        </p:spPr>
        <p:txBody>
          <a:bodyPr/>
          <a:lstStyle/>
          <a:p>
            <a:pPr algn="ctr"/>
            <a:r>
              <a:rPr lang="en-GB" dirty="0"/>
              <a:t>Operating model</a:t>
            </a:r>
          </a:p>
        </p:txBody>
      </p:sp>
      <p:sp>
        <p:nvSpPr>
          <p:cNvPr id="3" name="Content Placeholder 2">
            <a:extLst>
              <a:ext uri="{FF2B5EF4-FFF2-40B4-BE49-F238E27FC236}">
                <a16:creationId xmlns:a16="http://schemas.microsoft.com/office/drawing/2014/main" id="{D5CBE172-AC8B-424D-8B3D-B646FFD88D62}"/>
              </a:ext>
            </a:extLst>
          </p:cNvPr>
          <p:cNvSpPr>
            <a:spLocks noGrp="1"/>
          </p:cNvSpPr>
          <p:nvPr>
            <p:ph idx="1"/>
          </p:nvPr>
        </p:nvSpPr>
        <p:spPr>
          <a:solidFill>
            <a:srgbClr val="FFFF00"/>
          </a:solidFill>
        </p:spPr>
        <p:txBody>
          <a:bodyPr>
            <a:normAutofit fontScale="77500" lnSpcReduction="20000"/>
          </a:bodyPr>
          <a:lstStyle/>
          <a:p>
            <a:pPr marL="0" indent="0">
              <a:buNone/>
            </a:pPr>
            <a:r>
              <a:rPr lang="en-GB" dirty="0"/>
              <a:t>We will endeavour to keep children in 3 groups, when feasible. These groups will be:</a:t>
            </a:r>
          </a:p>
          <a:p>
            <a:endParaRPr lang="en-GB" dirty="0"/>
          </a:p>
          <a:p>
            <a:r>
              <a:rPr lang="en-GB" dirty="0"/>
              <a:t>Oak room (ELC)</a:t>
            </a:r>
          </a:p>
          <a:p>
            <a:r>
              <a:rPr lang="en-GB" dirty="0"/>
              <a:t>Chestnut room (ELC)       </a:t>
            </a:r>
            <a:r>
              <a:rPr lang="en-GB" b="1" dirty="0"/>
              <a:t>(</a:t>
            </a:r>
            <a:r>
              <a:rPr lang="en-GB" sz="2100" b="1" dirty="0"/>
              <a:t>You will be notified which room your child is allocated to on Tuesday)</a:t>
            </a:r>
          </a:p>
          <a:p>
            <a:pPr marL="0" indent="0">
              <a:buNone/>
            </a:pPr>
            <a:r>
              <a:rPr lang="en-GB" dirty="0"/>
              <a:t>Breakfast Club &amp; GOOSC children.</a:t>
            </a:r>
          </a:p>
          <a:p>
            <a:pPr marL="0" indent="0">
              <a:buNone/>
            </a:pPr>
            <a:endParaRPr lang="en-GB" dirty="0"/>
          </a:p>
          <a:p>
            <a:pPr marL="0" indent="0">
              <a:buNone/>
            </a:pPr>
            <a:r>
              <a:rPr lang="en-GB" dirty="0"/>
              <a:t>Early Learning and </a:t>
            </a:r>
            <a:r>
              <a:rPr lang="en-GB"/>
              <a:t>Childcare children </a:t>
            </a:r>
            <a:r>
              <a:rPr lang="en-GB" dirty="0"/>
              <a:t>will be sharing the outdoor area but will remain in separate groups when inside, during snack/lunch times and when out of the centre (woods, walks etc..)</a:t>
            </a:r>
          </a:p>
          <a:p>
            <a:pPr marL="0" indent="0">
              <a:buNone/>
            </a:pPr>
            <a:endParaRPr lang="en-GB" dirty="0"/>
          </a:p>
          <a:p>
            <a:pPr marL="0" indent="0">
              <a:buNone/>
            </a:pPr>
            <a:r>
              <a:rPr lang="en-GB" dirty="0"/>
              <a:t>We may have to mix a small number of ELC children with GOOSC children towards the end of the day when staffing levels drop. Cleaning procedures and handwashing will be occur prior to the children sharing a space.</a:t>
            </a:r>
          </a:p>
          <a:p>
            <a:endParaRPr lang="en-GB" dirty="0"/>
          </a:p>
          <a:p>
            <a:endParaRPr lang="en-GB" dirty="0"/>
          </a:p>
          <a:p>
            <a:pPr marL="0" indent="0">
              <a:buNone/>
            </a:pPr>
            <a:endParaRPr lang="en-GB" dirty="0"/>
          </a:p>
          <a:p>
            <a:endParaRPr lang="en-GB" dirty="0"/>
          </a:p>
        </p:txBody>
      </p:sp>
      <p:pic>
        <p:nvPicPr>
          <p:cNvPr id="5" name="Picture 4">
            <a:extLst>
              <a:ext uri="{FF2B5EF4-FFF2-40B4-BE49-F238E27FC236}">
                <a16:creationId xmlns:a16="http://schemas.microsoft.com/office/drawing/2014/main" id="{BAB4A69F-D4D6-4821-BA1C-A4C26693FECC}"/>
              </a:ext>
            </a:extLst>
          </p:cNvPr>
          <p:cNvPicPr>
            <a:picLocks noChangeAspect="1"/>
          </p:cNvPicPr>
          <p:nvPr/>
        </p:nvPicPr>
        <p:blipFill>
          <a:blip r:embed="rId2"/>
          <a:stretch>
            <a:fillRect/>
          </a:stretch>
        </p:blipFill>
        <p:spPr>
          <a:xfrm>
            <a:off x="838200" y="240121"/>
            <a:ext cx="1511939" cy="1518036"/>
          </a:xfrm>
          <a:prstGeom prst="rect">
            <a:avLst/>
          </a:prstGeom>
        </p:spPr>
      </p:pic>
    </p:spTree>
    <p:extLst>
      <p:ext uri="{BB962C8B-B14F-4D97-AF65-F5344CB8AC3E}">
        <p14:creationId xmlns:p14="http://schemas.microsoft.com/office/powerpoint/2010/main" val="25984842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A80085-CD33-4E43-A140-50B4E33B142C}"/>
              </a:ext>
            </a:extLst>
          </p:cNvPr>
          <p:cNvSpPr>
            <a:spLocks noGrp="1"/>
          </p:cNvSpPr>
          <p:nvPr>
            <p:ph type="title"/>
          </p:nvPr>
        </p:nvSpPr>
        <p:spPr>
          <a:solidFill>
            <a:srgbClr val="33CCCC"/>
          </a:solidFill>
        </p:spPr>
        <p:txBody>
          <a:bodyPr/>
          <a:lstStyle/>
          <a:p>
            <a:pPr algn="ctr"/>
            <a:r>
              <a:rPr lang="en-GB" dirty="0"/>
              <a:t>Blended Placements</a:t>
            </a:r>
          </a:p>
        </p:txBody>
      </p:sp>
      <p:sp>
        <p:nvSpPr>
          <p:cNvPr id="3" name="Content Placeholder 2">
            <a:extLst>
              <a:ext uri="{FF2B5EF4-FFF2-40B4-BE49-F238E27FC236}">
                <a16:creationId xmlns:a16="http://schemas.microsoft.com/office/drawing/2014/main" id="{E8E6DE74-E2D4-414D-B3D9-E3C7976987AF}"/>
              </a:ext>
            </a:extLst>
          </p:cNvPr>
          <p:cNvSpPr>
            <a:spLocks noGrp="1"/>
          </p:cNvSpPr>
          <p:nvPr>
            <p:ph idx="1"/>
          </p:nvPr>
        </p:nvSpPr>
        <p:spPr>
          <a:solidFill>
            <a:srgbClr val="33CCCC"/>
          </a:solidFill>
        </p:spPr>
        <p:txBody>
          <a:bodyPr/>
          <a:lstStyle/>
          <a:p>
            <a:pPr marL="0" indent="0">
              <a:buNone/>
            </a:pPr>
            <a:r>
              <a:rPr lang="en-GB" dirty="0"/>
              <a:t>We have been asked by local authority to discourage children from using a blended placement. This is to help limit group contacts as per Scottish Government guidance.</a:t>
            </a:r>
          </a:p>
          <a:p>
            <a:pPr marL="0" indent="0">
              <a:buNone/>
            </a:pPr>
            <a:endParaRPr lang="en-GB" dirty="0"/>
          </a:p>
          <a:p>
            <a:pPr marL="0" indent="0">
              <a:buNone/>
            </a:pPr>
            <a:r>
              <a:rPr lang="en-GB" dirty="0"/>
              <a:t>We appreciate that for some this will not be possible and ask you to inform us if your child will be attending another setting.</a:t>
            </a:r>
          </a:p>
          <a:p>
            <a:pPr marL="0" indent="0">
              <a:buNone/>
            </a:pPr>
            <a:endParaRPr lang="en-GB" dirty="0"/>
          </a:p>
          <a:p>
            <a:pPr marL="0" indent="0">
              <a:buNone/>
            </a:pPr>
            <a:endParaRPr lang="en-GB" dirty="0"/>
          </a:p>
        </p:txBody>
      </p:sp>
      <p:pic>
        <p:nvPicPr>
          <p:cNvPr id="5" name="Picture 4">
            <a:extLst>
              <a:ext uri="{FF2B5EF4-FFF2-40B4-BE49-F238E27FC236}">
                <a16:creationId xmlns:a16="http://schemas.microsoft.com/office/drawing/2014/main" id="{1A3F5212-890C-4AB0-B56F-5EBAA1A2392C}"/>
              </a:ext>
            </a:extLst>
          </p:cNvPr>
          <p:cNvPicPr>
            <a:picLocks noChangeAspect="1"/>
          </p:cNvPicPr>
          <p:nvPr/>
        </p:nvPicPr>
        <p:blipFill>
          <a:blip r:embed="rId2"/>
          <a:stretch>
            <a:fillRect/>
          </a:stretch>
        </p:blipFill>
        <p:spPr>
          <a:xfrm>
            <a:off x="838200" y="172652"/>
            <a:ext cx="1511939" cy="1518036"/>
          </a:xfrm>
          <a:prstGeom prst="rect">
            <a:avLst/>
          </a:prstGeom>
        </p:spPr>
      </p:pic>
    </p:spTree>
    <p:extLst>
      <p:ext uri="{BB962C8B-B14F-4D97-AF65-F5344CB8AC3E}">
        <p14:creationId xmlns:p14="http://schemas.microsoft.com/office/powerpoint/2010/main" val="27050324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TotalTime>
  <Words>1128</Words>
  <Application>Microsoft Office PowerPoint</Application>
  <PresentationFormat>Widescreen</PresentationFormat>
  <Paragraphs>77</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Welcome back to Glen Urquhart Childcare Centre</vt:lpstr>
      <vt:lpstr>Test and Protect Guidance</vt:lpstr>
      <vt:lpstr>Transporting your child to the childcare centre</vt:lpstr>
      <vt:lpstr>            Entry points</vt:lpstr>
      <vt:lpstr>             Exit points</vt:lpstr>
      <vt:lpstr>Settling in</vt:lpstr>
      <vt:lpstr>Increased infection control measures </vt:lpstr>
      <vt:lpstr>Operating model</vt:lpstr>
      <vt:lpstr>Blended Placements</vt:lpstr>
      <vt:lpstr>Belongings from home</vt:lpstr>
      <vt:lpstr>Lunches</vt:lpstr>
      <vt:lpstr>Any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back to Glen Urquhart Childcare Centre</dc:title>
  <dc:creator>Audrey MacLennan</dc:creator>
  <cp:lastModifiedBy>Audrey MacLennan</cp:lastModifiedBy>
  <cp:revision>20</cp:revision>
  <cp:lastPrinted>2020-08-08T11:31:15Z</cp:lastPrinted>
  <dcterms:created xsi:type="dcterms:W3CDTF">2020-08-07T17:23:53Z</dcterms:created>
  <dcterms:modified xsi:type="dcterms:W3CDTF">2020-08-08T13:03:26Z</dcterms:modified>
</cp:coreProperties>
</file>